
<file path=[Content_Types].xml><?xml version="1.0" encoding="utf-8"?>
<Types xmlns="http://schemas.openxmlformats.org/package/2006/content-types">
  <Override PartName="/ppt/slides/slide41.xml" ContentType="application/vnd.openxmlformats-officedocument.presentationml.slide+xml"/>
  <Override PartName="/ppt/notesSlides/notesSlide16.xml" ContentType="application/vnd.openxmlformats-officedocument.presentationml.notesSlide+xml"/>
  <Override PartName="/ppt/slides/slide50.xml" ContentType="application/vnd.openxmlformats-officedocument.presentationml.slide+xml"/>
  <Override PartName="/ppt/slides/slide18.xml" ContentType="application/vnd.openxmlformats-officedocument.presentationml.slide+xml"/>
  <Override PartName="/ppt/media/audio2.bin" ContentType="audio/unknown"/>
  <Override PartName="/ppt/notesSlides/notesSlide26.xml" ContentType="application/vnd.openxmlformats-officedocument.presentationml.notesSlide+xml"/>
  <Override PartName="/ppt/slides/slide60.xml" ContentType="application/vnd.openxmlformats-officedocument.presentationml.slide+xml"/>
  <Override PartName="/ppt/slides/slide28.xml" ContentType="application/vnd.openxmlformats-officedocument.presentationml.slide+xml"/>
  <Override PartName="/ppt/slides/slide37.xml" ContentType="application/vnd.openxmlformats-officedocument.presentationml.slide+xml"/>
  <Override PartName="/ppt/slides/slide9.xml" ContentType="application/vnd.openxmlformats-officedocument.presentationml.slide+xml"/>
  <Override PartName="/ppt/notesSlides/notesSlide45.xml" ContentType="application/vnd.openxmlformats-officedocument.presentationml.notesSlide+xml"/>
  <Override PartName="/ppt/slides/slide47.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Masters/notesMaster1.xml" ContentType="application/vnd.openxmlformats-officedocument.presentationml.notesMaster+xml"/>
  <Default Extension="vml" ContentType="application/vnd.openxmlformats-officedocument.vmlDrawing"/>
  <Override PartName="/ppt/slideLayouts/slideLayout15.xml" ContentType="application/vnd.openxmlformats-officedocument.presentationml.slideLayout+xml"/>
  <Override PartName="/ppt/slides/slide66.xml" ContentType="application/vnd.openxmlformats-officedocument.presentationml.slide+xml"/>
  <Override PartName="/ppt/theme/theme1.xml" ContentType="application/vnd.openxmlformats-officedocument.theme+xml"/>
  <Override PartName="/ppt/notesSlides/notesSlide2.xml" ContentType="application/vnd.openxmlformats-officedocument.presentationml.notesSlide+xml"/>
  <Override PartName="/ppt/embeddings/oleObject1.bin" ContentType="application/vnd.openxmlformats-officedocument.oleObject"/>
  <Default Extension="jpeg" ContentType="image/jpeg"/>
  <Override PartName="/ppt/notesSlides/notesSlide11.xml" ContentType="application/vnd.openxmlformats-officedocument.presentationml.notesSlide+xml"/>
  <Override PartName="/ppt/slides/slide13.xml" ContentType="application/vnd.openxmlformats-officedocument.presentationml.slide+xml"/>
  <Override PartName="/ppt/notesSlides/notesSlide21.xml" ContentType="application/vnd.openxmlformats-officedocument.presentationml.notesSlide+xml"/>
  <Override PartName="/ppt/embeddings/oleObject7.bin" ContentType="application/vnd.openxmlformats-officedocument.oleObject"/>
  <Override PartName="/ppt/slides/slide23.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4.xml" ContentType="application/vnd.openxmlformats-officedocument.presentationml.slide+xml"/>
  <Override PartName="/ppt/notesSlides/notesSlide40.xml" ContentType="application/vnd.openxmlformats-officedocument.presentationml.notesSlide+xml"/>
  <Override PartName="/ppt/slideLayouts/slideLayout5.xml" ContentType="application/vnd.openxmlformats-officedocument.presentationml.slideLayout+xml"/>
  <Override PartName="/ppt/slides/slide42.xml" ContentType="application/vnd.openxmlformats-officedocument.presentationml.slide+xml"/>
  <Override PartName="/ppt/notesSlides/notesSlide17.xml" ContentType="application/vnd.openxmlformats-officedocument.presentationml.notes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19.xml" ContentType="application/vnd.openxmlformats-officedocument.presentationml.slide+xml"/>
  <Override PartName="/ppt/notesSlides/notesSlide27.xml" ContentType="application/vnd.openxmlformats-officedocument.presentationml.notesSlide+xml"/>
  <Override PartName="/ppt/slideLayouts/slideLayout10.xml" ContentType="application/vnd.openxmlformats-officedocument.presentationml.slideLayout+xml"/>
  <Override PartName="/ppt/slides/slide61.xml" ContentType="application/vnd.openxmlformats-officedocument.presentationml.slide+xml"/>
  <Override PartName="/ppt/slides/slide29.xml" ContentType="application/vnd.openxmlformats-officedocument.presentationml.slide+xml"/>
  <Override PartName="/ppt/notesSlides/notesSlide36.xml" ContentType="application/vnd.openxmlformats-officedocument.presentationml.notesSlide+xml"/>
  <Override PartName="/ppt/slides/slide38.xml" ContentType="application/vnd.openxmlformats-officedocument.presentationml.slide+xml"/>
  <Override PartName="/ppt/notesSlides/notesSlide46.xml" ContentType="application/vnd.openxmlformats-officedocument.presentationml.notesSlide+xml"/>
  <Override PartName="/ppt/slides/slide48.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Layouts/slideLayout16.xml" ContentType="application/vnd.openxmlformats-officedocument.presentationml.slideLayout+xml"/>
  <Override PartName="/ppt/theme/theme2.xml" ContentType="application/vnd.openxmlformats-officedocument.theme+xml"/>
  <Override PartName="/ppt/notesSlides/notesSlide3.xml" ContentType="application/vnd.openxmlformats-officedocument.presentationml.notesSlide+xml"/>
  <Override PartName="/ppt/embeddings/oleObject2.bin" ContentType="application/vnd.openxmlformats-officedocument.oleObject"/>
  <Override PartName="/ppt/notesSlides/notesSlide8.xml" ContentType="application/vnd.openxmlformats-officedocument.presentationml.notesSlide+xml"/>
  <Override PartName="/ppt/notesSlides/notesSlide12.xml" ContentType="application/vnd.openxmlformats-officedocument.presentationml.notesSlide+xml"/>
  <Override PartName="/ppt/slides/slide14.xml" ContentType="application/vnd.openxmlformats-officedocument.presentationml.slide+xml"/>
  <Override PartName="/ppt/notesSlides/notesSlide22.xml" ContentType="application/vnd.openxmlformats-officedocument.presentationml.notesSlide+xml"/>
  <Override PartName="/ppt/embeddings/oleObject8.bin" ContentType="application/vnd.openxmlformats-officedocument.oleObject"/>
  <Override PartName="/ppt/slides/slide24.xml" ContentType="application/vnd.openxmlformats-officedocument.presentationml.slide+xml"/>
  <Default Extension="bin" ContentType="application/vnd.openxmlformats-officedocument.presentationml.printerSettings"/>
  <Override PartName="/ppt/notesSlides/notesSlide32.xml" ContentType="application/vnd.openxmlformats-officedocument.presentationml.notesSlide+xml"/>
  <Override PartName="/ppt/slides/slide33.xml" ContentType="application/vnd.openxmlformats-officedocument.presentationml.slide+xml"/>
  <Override PartName="/ppt/slides/slide5.xml" ContentType="application/vnd.openxmlformats-officedocument.presentationml.slide+xml"/>
  <Override PartName="/ppt/notesSlides/notesSlide41.xml" ContentType="application/vnd.openxmlformats-officedocument.presentationml.notesSlide+xml"/>
  <Override PartName="/ppt/slideLayouts/slideLayout6.xml" ContentType="application/vnd.openxmlformats-officedocument.presentationml.slideLayout+xml"/>
  <Default Extension="xml" ContentType="application/xml"/>
  <Override PartName="/ppt/slides/slide43.xml" ContentType="application/vnd.openxmlformats-officedocument.presentationml.slide+xml"/>
  <Override PartName="/ppt/tableStyles.xml" ContentType="application/vnd.openxmlformats-officedocument.presentationml.tableStyles+xml"/>
  <Override PartName="/ppt/notesSlides/notesSlide18.xml" ContentType="application/vnd.openxmlformats-officedocument.presentationml.notes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60.xml" ContentType="application/vnd.openxmlformats-officedocument.presentationml.notesSlide+xml"/>
  <Override PartName="/ppt/notesSlides/notesSlide28.xml" ContentType="application/vnd.openxmlformats-officedocument.presentationml.notesSlide+xml"/>
  <Override PartName="/ppt/slideLayouts/slideLayout11.xml" ContentType="application/vnd.openxmlformats-officedocument.presentationml.slideLayout+xml"/>
  <Override PartName="/ppt/slides/slide62.xml" ContentType="application/vnd.openxmlformats-officedocument.presentationml.slide+xml"/>
  <Override PartName="/ppt/notesSlides/notesSlide37.xml" ContentType="application/vnd.openxmlformats-officedocument.presentationml.notesSlide+xml"/>
  <Override PartName="/docProps/app.xml" ContentType="application/vnd.openxmlformats-officedocument.extended-properties+xml"/>
  <Override PartName="/ppt/slides/slide39.xml" ContentType="application/vnd.openxmlformats-officedocument.presentationml.slide+xml"/>
  <Override PartName="/ppt/notesSlides/notesSlide47.xml" ContentType="application/vnd.openxmlformats-officedocument.presentationml.notesSlide+xml"/>
  <Override PartName="/ppt/slides/slide49.xml" ContentType="application/vnd.openxmlformats-officedocument.presentationml.slide+xml"/>
  <Override PartName="/ppt/notesSlides/notesSlide57.xml" ContentType="application/vnd.openxmlformats-officedocument.presentationml.notesSlide+xml"/>
  <Override PartName="/ppt/embeddings/oleObject10.bin" ContentType="application/vnd.openxmlformats-officedocument.oleObject"/>
  <Override PartName="/ppt/slides/slide58.xml" ContentType="application/vnd.openxmlformats-officedocument.presentationml.slide+xml"/>
  <Override PartName="/docProps/core.xml" ContentType="application/vnd.openxmlformats-package.core-properties+xml"/>
  <Override PartName="/ppt/theme/theme3.xml" ContentType="application/vnd.openxmlformats-officedocument.theme+xml"/>
  <Override PartName="/ppt/theme/themeOverride1.xml" ContentType="application/vnd.openxmlformats-officedocument.themeOverride+xml"/>
  <Override PartName="/ppt/notesSlides/notesSlide4.xml" ContentType="application/vnd.openxmlformats-officedocument.presentationml.notesSlide+xml"/>
  <Override PartName="/ppt/embeddings/oleObject3.bin" ContentType="application/vnd.openxmlformats-officedocument.oleObject"/>
  <Override PartName="/ppt/slideLayouts/slideLayout1.xml" ContentType="application/vnd.openxmlformats-officedocument.presentationml.slideLayout+xml"/>
  <Override PartName="/ppt/notesSlides/notesSlide9.xml" ContentType="application/vnd.openxmlformats-officedocument.presentationml.notesSlide+xml"/>
  <Override PartName="/ppt/notesSlides/notesSlide13.xml" ContentType="application/vnd.openxmlformats-officedocument.presentationml.notesSlide+xml"/>
  <Default Extension="gif" ContentType="image/gif"/>
  <Override PartName="/ppt/slides/slide15.xml" ContentType="application/vnd.openxmlformats-officedocument.presentationml.slide+xml"/>
  <Override PartName="/ppt/notesSlides/notesSlide23.xml" ContentType="application/vnd.openxmlformats-officedocument.presentationml.notesSlide+xml"/>
  <Override PartName="/ppt/embeddings/oleObject9.bin" ContentType="application/vnd.openxmlformats-officedocument.oleObject"/>
  <Override PartName="/ppt/slides/slide25.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6.xml" ContentType="application/vnd.openxmlformats-officedocument.presentationml.slide+xml"/>
  <Override PartName="/ppt/notesSlides/notesSlide42.xml" ContentType="application/vnd.openxmlformats-officedocument.presentationml.notesSlide+xml"/>
  <Override PartName="/ppt/slideLayouts/slideLayout7.xml" ContentType="application/vnd.openxmlformats-officedocument.presentationml.slideLayout+xml"/>
  <Default Extension="png" ContentType="image/png"/>
  <Override PartName="/ppt/slides/slide44.xml" ContentType="application/vnd.openxmlformats-officedocument.presentationml.slide+xml"/>
  <Override PartName="/ppt/notesSlides/notesSlide19.xml" ContentType="application/vnd.openxmlformats-officedocument.presentationml.notes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61.xml" ContentType="application/vnd.openxmlformats-officedocument.presentationml.notesSlide+xml"/>
  <Override PartName="/ppt/notesSlides/notesSlide29.xml" ContentType="application/vnd.openxmlformats-officedocument.presentationml.notesSlide+xml"/>
  <Override PartName="/ppt/slideLayouts/slideLayout12.xml" ContentType="application/vnd.openxmlformats-officedocument.presentationml.slideLayout+xml"/>
  <Override PartName="/ppt/slides/slide63.xml" ContentType="application/vnd.openxmlformats-officedocument.presentationml.slide+xml"/>
  <Override PartName="/ppt/notesSlides/notesSlide38.xml" ContentType="application/vnd.openxmlformats-officedocument.presentationml.notesSlide+xml"/>
  <Override PartName="/ppt/notesSlides/notesSlide48.xml" ContentType="application/vnd.openxmlformats-officedocument.presentationml.notesSlide+xml"/>
  <Override PartName="/ppt/notesSlides/notesSlide58.xml" ContentType="application/vnd.openxmlformats-officedocument.presentationml.notesSlide+xml"/>
  <Override PartName="/ppt/slides/slide59.xml" ContentType="application/vnd.openxmlformats-officedocument.presentationml.slide+xml"/>
  <Override PartName="/ppt/theme/themeOverride2.xml" ContentType="application/vnd.openxmlformats-officedocument.themeOverride+xml"/>
  <Override PartName="/ppt/notesSlides/notesSlide5.xml" ContentType="application/vnd.openxmlformats-officedocument.presentationml.notesSlide+xml"/>
  <Override PartName="/ppt/slides/slide10.xml" ContentType="application/vnd.openxmlformats-officedocument.presentationml.slide+xml"/>
  <Override PartName="/ppt/embeddings/oleObject4.bin" ContentType="application/vnd.openxmlformats-officedocument.oleObject"/>
  <Override PartName="/ppt/slides/slide20.xml" ContentType="application/vnd.openxmlformats-officedocument.presentationml.slide+xml"/>
  <Override PartName="/ppt/slides/slide1.xml" ContentType="application/vnd.openxmlformats-officedocument.presentationml.slide+xml"/>
  <Override PartName="/ppt/slideLayouts/slideLayout2.xml" ContentType="application/vnd.openxmlformats-officedocument.presentationml.slideLayout+xml"/>
  <Override PartName="/ppt/notesSlides/notesSlide14.xml" ContentType="application/vnd.openxmlformats-officedocument.presentationml.notesSlide+xml"/>
  <Override PartName="/ppt/slides/slide16.xml" ContentType="application/vnd.openxmlformats-officedocument.presentationml.slide+xml"/>
  <Override PartName="/ppt/notesSlides/notesSlide24.xml" ContentType="application/vnd.openxmlformats-officedocument.presentationml.notesSlide+xml"/>
  <Override PartName="/ppt/viewProps.xml" ContentType="application/vnd.openxmlformats-officedocument.presentationml.viewProps+xml"/>
  <Default Extension="rels" ContentType="application/vnd.openxmlformats-package.relationships+xml"/>
  <Override PartName="/ppt/slides/slide26.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7.xml" ContentType="application/vnd.openxmlformats-officedocument.presentationml.slide+xml"/>
  <Override PartName="/ppt/notesSlides/notesSlide43.xml" ContentType="application/vnd.openxmlformats-officedocument.presentationml.notesSlide+xml"/>
  <Override PartName="/ppt/slideLayouts/slideLayout8.xml" ContentType="application/vnd.openxmlformats-officedocument.presentationml.slideLayout+xml"/>
  <Override PartName="/ppt/slides/slide45.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Layouts/slideLayout13.xml" ContentType="application/vnd.openxmlformats-officedocument.presentationml.slideLayout+xml"/>
  <Override PartName="/ppt/slides/slide64.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presentation.xml" ContentType="application/vnd.openxmlformats-officedocument.presentationml.presentation.main+xml"/>
  <Override PartName="/ppt/notesSlides/notesSlide49.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10.xml" ContentType="application/vnd.openxmlformats-officedocument.presentationml.notesSlide+xml"/>
  <Override PartName="/ppt/slides/slide11.xml" ContentType="application/vnd.openxmlformats-officedocument.presentationml.slide+xml"/>
  <Override PartName="/ppt/embeddings/oleObject5.bin" ContentType="application/vnd.openxmlformats-officedocument.oleObject"/>
  <Override PartName="/ppt/slides/slide21.xml" ContentType="application/vnd.openxmlformats-officedocument.presentationml.slide+xml"/>
  <Override PartName="/ppt/slides/slide30.xml" ContentType="application/vnd.openxmlformats-officedocument.presentationml.slide+xml"/>
  <Override PartName="/ppt/slides/slide2.xml" ContentType="application/vnd.openxmlformats-officedocument.presentationml.slide+xml"/>
  <Override PartName="/ppt/handoutMasters/handoutMaster1.xml" ContentType="application/vnd.openxmlformats-officedocument.presentationml.handoutMaster+xml"/>
  <Override PartName="/ppt/slideLayouts/slideLayout3.xml" ContentType="application/vnd.openxmlformats-officedocument.presentationml.slideLayout+xml"/>
  <Override PartName="/ppt/slides/slide40.xml" ContentType="application/vnd.openxmlformats-officedocument.presentationml.slide+xml"/>
  <Override PartName="/ppt/notesSlides/notesSlide15.xml" ContentType="application/vnd.openxmlformats-officedocument.presentationml.notesSlide+xml"/>
  <Override PartName="/ppt/media/audio1.bin" ContentType="audio/unknown"/>
  <Override PartName="/ppt/slides/slide17.xml" ContentType="application/vnd.openxmlformats-officedocument.presentationml.slide+xml"/>
  <Override PartName="/ppt/notesSlides/notesSlide25.xml" ContentType="application/vnd.openxmlformats-officedocument.presentationml.notesSlide+xml"/>
  <Override PartName="/ppt/slides/slide27.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8.xml" ContentType="application/vnd.openxmlformats-officedocument.presentationml.slide+xml"/>
  <Override PartName="/ppt/notesSlides/notesSlide44.xml" ContentType="application/vnd.openxmlformats-officedocument.presentationml.notesSlide+xml"/>
  <Override PartName="/ppt/slideLayouts/slideLayout9.xml" ContentType="application/vnd.openxmlformats-officedocument.presentationml.slideLayout+xml"/>
  <Override PartName="/ppt/slides/slide46.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Layouts/slideLayout14.xml" ContentType="application/vnd.openxmlformats-officedocument.presentationml.slideLayout+xml"/>
  <Override PartName="/ppt/slides/slide65.xml" ContentType="application/vnd.openxmlformats-officedocument.presentationml.slide+xml"/>
  <Override PartName="/ppt/notesSlides/notesSlide1.xml" ContentType="application/vnd.openxmlformats-officedocument.presentationml.notesSlide+xml"/>
  <Override PartName="/ppt/notesSlides/notesSlide7.xml" ContentType="application/vnd.openxmlformats-officedocument.presentationml.notesSlide+xml"/>
  <Override PartName="/ppt/slides/slide12.xml" ContentType="application/vnd.openxmlformats-officedocument.presentationml.slide+xml"/>
  <Override PartName="/ppt/notesSlides/notesSlide20.xml" ContentType="application/vnd.openxmlformats-officedocument.presentationml.notesSlide+xml"/>
  <Override PartName="/ppt/embeddings/oleObject6.bin" ContentType="application/vnd.openxmlformats-officedocument.oleObject"/>
  <Override PartName="/ppt/slides/slide22.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xml" ContentType="application/vnd.openxmlformats-officedocument.presentationml.slide+xml"/>
  <Override PartName="/ppt/slideLayouts/slideLayout4.xml" ContentType="application/vnd.openxmlformats-officedocument.presentationml.slideLayout+xml"/>
  <Override PartName="/ppt/slideMasters/slideMaster1.xml" ContentType="application/vnd.openxmlformats-officedocument.presentationml.slideMaster+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68"/>
  </p:notesMasterIdLst>
  <p:handoutMasterIdLst>
    <p:handoutMasterId r:id="rId69"/>
  </p:handoutMasterIdLst>
  <p:sldIdLst>
    <p:sldId id="326" r:id="rId2"/>
    <p:sldId id="351" r:id="rId3"/>
    <p:sldId id="336" r:id="rId4"/>
    <p:sldId id="313" r:id="rId5"/>
    <p:sldId id="339" r:id="rId6"/>
    <p:sldId id="311" r:id="rId7"/>
    <p:sldId id="340" r:id="rId8"/>
    <p:sldId id="348" r:id="rId9"/>
    <p:sldId id="341" r:id="rId10"/>
    <p:sldId id="349" r:id="rId11"/>
    <p:sldId id="342" r:id="rId12"/>
    <p:sldId id="324" r:id="rId13"/>
    <p:sldId id="343" r:id="rId14"/>
    <p:sldId id="310" r:id="rId15"/>
    <p:sldId id="344" r:id="rId16"/>
    <p:sldId id="309" r:id="rId17"/>
    <p:sldId id="345" r:id="rId18"/>
    <p:sldId id="293" r:id="rId19"/>
    <p:sldId id="346" r:id="rId20"/>
    <p:sldId id="262" r:id="rId21"/>
    <p:sldId id="347" r:id="rId22"/>
    <p:sldId id="350" r:id="rId23"/>
    <p:sldId id="354" r:id="rId24"/>
    <p:sldId id="355" r:id="rId25"/>
    <p:sldId id="356" r:id="rId26"/>
    <p:sldId id="361" r:id="rId27"/>
    <p:sldId id="362" r:id="rId28"/>
    <p:sldId id="357" r:id="rId29"/>
    <p:sldId id="377" r:id="rId30"/>
    <p:sldId id="378" r:id="rId31"/>
    <p:sldId id="263" r:id="rId32"/>
    <p:sldId id="365" r:id="rId33"/>
    <p:sldId id="364" r:id="rId34"/>
    <p:sldId id="366" r:id="rId35"/>
    <p:sldId id="368" r:id="rId36"/>
    <p:sldId id="359" r:id="rId37"/>
    <p:sldId id="370" r:id="rId38"/>
    <p:sldId id="268" r:id="rId39"/>
    <p:sldId id="371" r:id="rId40"/>
    <p:sldId id="274" r:id="rId41"/>
    <p:sldId id="295" r:id="rId42"/>
    <p:sldId id="266" r:id="rId43"/>
    <p:sldId id="267" r:id="rId44"/>
    <p:sldId id="372" r:id="rId45"/>
    <p:sldId id="276" r:id="rId46"/>
    <p:sldId id="329" r:id="rId47"/>
    <p:sldId id="314" r:id="rId48"/>
    <p:sldId id="319" r:id="rId49"/>
    <p:sldId id="269" r:id="rId50"/>
    <p:sldId id="332" r:id="rId51"/>
    <p:sldId id="375" r:id="rId52"/>
    <p:sldId id="376" r:id="rId53"/>
    <p:sldId id="352" r:id="rId54"/>
    <p:sldId id="328" r:id="rId55"/>
    <p:sldId id="318" r:id="rId56"/>
    <p:sldId id="308" r:id="rId57"/>
    <p:sldId id="331" r:id="rId58"/>
    <p:sldId id="281" r:id="rId59"/>
    <p:sldId id="282" r:id="rId60"/>
    <p:sldId id="283" r:id="rId61"/>
    <p:sldId id="373" r:id="rId62"/>
    <p:sldId id="271" r:id="rId63"/>
    <p:sldId id="301" r:id="rId64"/>
    <p:sldId id="303" r:id="rId65"/>
    <p:sldId id="317" r:id="rId66"/>
    <p:sldId id="278" r:id="rId67"/>
  </p:sldIdLst>
  <p:sldSz cx="9144000" cy="6858000" type="screen4x3"/>
  <p:notesSz cx="6858000" cy="9144000"/>
  <p:defaultTextStyle>
    <a:defPPr>
      <a:defRPr lang="en-US"/>
    </a:defPPr>
    <a:lvl1pPr algn="l" rtl="0" fontAlgn="base">
      <a:spcBef>
        <a:spcPct val="0"/>
      </a:spcBef>
      <a:spcAft>
        <a:spcPct val="0"/>
      </a:spcAft>
      <a:defRPr sz="4400" i="1" kern="1200">
        <a:solidFill>
          <a:srgbClr val="FF9900"/>
        </a:solidFill>
        <a:latin typeface="Times New Roman" charset="0"/>
        <a:ea typeface="+mn-ea"/>
        <a:cs typeface="+mn-cs"/>
      </a:defRPr>
    </a:lvl1pPr>
    <a:lvl2pPr marL="457200" algn="l" rtl="0" fontAlgn="base">
      <a:spcBef>
        <a:spcPct val="0"/>
      </a:spcBef>
      <a:spcAft>
        <a:spcPct val="0"/>
      </a:spcAft>
      <a:defRPr sz="4400" i="1" kern="1200">
        <a:solidFill>
          <a:srgbClr val="FF9900"/>
        </a:solidFill>
        <a:latin typeface="Times New Roman" charset="0"/>
        <a:ea typeface="+mn-ea"/>
        <a:cs typeface="+mn-cs"/>
      </a:defRPr>
    </a:lvl2pPr>
    <a:lvl3pPr marL="914400" algn="l" rtl="0" fontAlgn="base">
      <a:spcBef>
        <a:spcPct val="0"/>
      </a:spcBef>
      <a:spcAft>
        <a:spcPct val="0"/>
      </a:spcAft>
      <a:defRPr sz="4400" i="1" kern="1200">
        <a:solidFill>
          <a:srgbClr val="FF9900"/>
        </a:solidFill>
        <a:latin typeface="Times New Roman" charset="0"/>
        <a:ea typeface="+mn-ea"/>
        <a:cs typeface="+mn-cs"/>
      </a:defRPr>
    </a:lvl3pPr>
    <a:lvl4pPr marL="1371600" algn="l" rtl="0" fontAlgn="base">
      <a:spcBef>
        <a:spcPct val="0"/>
      </a:spcBef>
      <a:spcAft>
        <a:spcPct val="0"/>
      </a:spcAft>
      <a:defRPr sz="4400" i="1" kern="1200">
        <a:solidFill>
          <a:srgbClr val="FF9900"/>
        </a:solidFill>
        <a:latin typeface="Times New Roman" charset="0"/>
        <a:ea typeface="+mn-ea"/>
        <a:cs typeface="+mn-cs"/>
      </a:defRPr>
    </a:lvl4pPr>
    <a:lvl5pPr marL="1828800" algn="l" rtl="0" fontAlgn="base">
      <a:spcBef>
        <a:spcPct val="0"/>
      </a:spcBef>
      <a:spcAft>
        <a:spcPct val="0"/>
      </a:spcAft>
      <a:defRPr sz="4400" i="1" kern="1200">
        <a:solidFill>
          <a:srgbClr val="FF9900"/>
        </a:solidFill>
        <a:latin typeface="Times New Roman" charset="0"/>
        <a:ea typeface="+mn-ea"/>
        <a:cs typeface="+mn-cs"/>
      </a:defRPr>
    </a:lvl5pPr>
    <a:lvl6pPr marL="2286000" algn="l" defTabSz="457200" rtl="0" eaLnBrk="1" latinLnBrk="0" hangingPunct="1">
      <a:defRPr sz="4400" i="1" kern="1200">
        <a:solidFill>
          <a:srgbClr val="FF9900"/>
        </a:solidFill>
        <a:latin typeface="Times New Roman" charset="0"/>
        <a:ea typeface="+mn-ea"/>
        <a:cs typeface="+mn-cs"/>
      </a:defRPr>
    </a:lvl6pPr>
    <a:lvl7pPr marL="2743200" algn="l" defTabSz="457200" rtl="0" eaLnBrk="1" latinLnBrk="0" hangingPunct="1">
      <a:defRPr sz="4400" i="1" kern="1200">
        <a:solidFill>
          <a:srgbClr val="FF9900"/>
        </a:solidFill>
        <a:latin typeface="Times New Roman" charset="0"/>
        <a:ea typeface="+mn-ea"/>
        <a:cs typeface="+mn-cs"/>
      </a:defRPr>
    </a:lvl7pPr>
    <a:lvl8pPr marL="3200400" algn="l" defTabSz="457200" rtl="0" eaLnBrk="1" latinLnBrk="0" hangingPunct="1">
      <a:defRPr sz="4400" i="1" kern="1200">
        <a:solidFill>
          <a:srgbClr val="FF9900"/>
        </a:solidFill>
        <a:latin typeface="Times New Roman" charset="0"/>
        <a:ea typeface="+mn-ea"/>
        <a:cs typeface="+mn-cs"/>
      </a:defRPr>
    </a:lvl8pPr>
    <a:lvl9pPr marL="3657600" algn="l" defTabSz="457200" rtl="0" eaLnBrk="1" latinLnBrk="0" hangingPunct="1">
      <a:defRPr sz="4400" i="1" kern="1200">
        <a:solidFill>
          <a:srgbClr val="FF9900"/>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7DEE49"/>
    <a:srgbClr val="FF9900"/>
    <a:srgbClr val="993300"/>
    <a:srgbClr val="FF9933"/>
    <a:srgbClr val="FFCC00"/>
    <a:srgbClr val="FFCCFF"/>
    <a:srgbClr val="FFFF00"/>
    <a:srgbClr val="969696"/>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23673" autoAdjust="0"/>
    <p:restoredTop sz="62808" autoAdjust="0"/>
  </p:normalViewPr>
  <p:slideViewPr>
    <p:cSldViewPr>
      <p:cViewPr varScale="1">
        <p:scale>
          <a:sx n="56" d="100"/>
          <a:sy n="56" d="100"/>
        </p:scale>
        <p:origin x="-128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notesMaster" Target="notesMasters/notesMaster1.xml"/><Relationship Id="rId69" Type="http://schemas.openxmlformats.org/officeDocument/2006/relationships/handoutMaster" Target="handoutMasters/handoutMaster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printerSettings" Target="printerSettings/printerSettings1.bin"/><Relationship Id="rId71" Type="http://schemas.openxmlformats.org/officeDocument/2006/relationships/presProps" Target="presProps.xml"/><Relationship Id="rId72"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theme" Target="theme/theme1.xml"/><Relationship Id="rId74"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0.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6.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7.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i="0">
                <a:solidFill>
                  <a:schemeClr val="tx1"/>
                </a:solidFill>
              </a:defRPr>
            </a:lvl1pPr>
          </a:lstStyle>
          <a:p>
            <a:pPr>
              <a:defRPr/>
            </a:pPr>
            <a:endParaRPr lang="en-US"/>
          </a:p>
        </p:txBody>
      </p:sp>
      <p:sp>
        <p:nvSpPr>
          <p:cNvPr id="9523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i="0">
                <a:solidFill>
                  <a:schemeClr val="tx1"/>
                </a:solidFill>
              </a:defRPr>
            </a:lvl1pPr>
          </a:lstStyle>
          <a:p>
            <a:pPr>
              <a:defRPr/>
            </a:pPr>
            <a:endParaRPr lang="en-US"/>
          </a:p>
        </p:txBody>
      </p:sp>
      <p:sp>
        <p:nvSpPr>
          <p:cNvPr id="9523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solidFill>
                  <a:schemeClr val="tx1"/>
                </a:solidFill>
              </a:defRPr>
            </a:lvl1pPr>
          </a:lstStyle>
          <a:p>
            <a:pPr>
              <a:defRPr/>
            </a:pPr>
            <a:endParaRPr lang="en-US"/>
          </a:p>
        </p:txBody>
      </p:sp>
      <p:sp>
        <p:nvSpPr>
          <p:cNvPr id="9523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i="0">
                <a:solidFill>
                  <a:schemeClr val="tx1"/>
                </a:solidFill>
              </a:defRPr>
            </a:lvl1pPr>
          </a:lstStyle>
          <a:p>
            <a:pPr>
              <a:defRPr/>
            </a:pPr>
            <a:fld id="{CB2BD9AE-FCBE-C144-9E2D-17034B7413A8}"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i="0">
                <a:solidFill>
                  <a:schemeClr val="tx1"/>
                </a:solidFill>
              </a:defRPr>
            </a:lvl1pPr>
          </a:lstStyle>
          <a:p>
            <a:pPr>
              <a:defRPr/>
            </a:pPr>
            <a:endParaRPr lang="en-US"/>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i="0">
                <a:solidFill>
                  <a:schemeClr val="tx1"/>
                </a:solidFill>
              </a:defRPr>
            </a:lvl1pPr>
          </a:lstStyle>
          <a:p>
            <a:pPr>
              <a:defRPr/>
            </a:pPr>
            <a:endParaRPr lang="en-US"/>
          </a:p>
        </p:txBody>
      </p:sp>
      <p:sp>
        <p:nvSpPr>
          <p:cNvPr id="194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solidFill>
                  <a:schemeClr val="tx1"/>
                </a:solidFill>
              </a:defRPr>
            </a:lvl1pPr>
          </a:lstStyle>
          <a:p>
            <a:pPr>
              <a:defRPr/>
            </a:pPr>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i="0">
                <a:solidFill>
                  <a:schemeClr val="tx1"/>
                </a:solidFill>
              </a:defRPr>
            </a:lvl1pPr>
          </a:lstStyle>
          <a:p>
            <a:pPr>
              <a:defRPr/>
            </a:pPr>
            <a:fld id="{7C51E586-6E4B-D744-8FBD-7E20A68FDCC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3" Type="http://schemas.openxmlformats.org/officeDocument/2006/relationships/hyperlink" Target="http://en.wikipedia.org/wiki/Comets" TargetMode="External"/><Relationship Id="rId14" Type="http://schemas.openxmlformats.org/officeDocument/2006/relationships/hyperlink" Target="http://en.wikipedia.org/wiki/Interplanetary_dust_cloud" TargetMode="External"/><Relationship Id="rId15" Type="http://schemas.openxmlformats.org/officeDocument/2006/relationships/hyperlink" Target="http://en.wikipedia.org/wiki/Sol" TargetMode="External"/><Relationship Id="rId16" Type="http://schemas.openxmlformats.org/officeDocument/2006/relationships/hyperlink" Target="http://en.wikipedia.org/wiki/Astronomical_symbol" TargetMode="External"/><Relationship Id="rId17" Type="http://schemas.openxmlformats.org/officeDocument/2006/relationships/hyperlink" Target="http://en.wikipedia.org/wiki/Image:Sun_symbol.svg" TargetMode="External"/><Relationship Id="rId18" Type="http://schemas.openxmlformats.org/officeDocument/2006/relationships/hyperlink" Target="http://en.wikipedia.org/wiki/Main_sequence" TargetMode="External"/><Relationship Id="rId19" Type="http://schemas.openxmlformats.org/officeDocument/2006/relationships/hyperlink" Target="http://en.wikipedia.org/wiki/Stellar_classification" TargetMode="External"/><Relationship Id="rId63" Type="http://schemas.openxmlformats.org/officeDocument/2006/relationships/hyperlink" Target="http://en.wikipedia.org/wiki/Solar" TargetMode="External"/><Relationship Id="rId64" Type="http://schemas.openxmlformats.org/officeDocument/2006/relationships/hyperlink" Target="http://en.wikipedia.org/wiki/Latin" TargetMode="External"/><Relationship Id="rId65" Type="http://schemas.openxmlformats.org/officeDocument/2006/relationships/hyperlink" Target="http://en.wikipedia.org/wiki/Alpha_Centauri" TargetMode="External"/><Relationship Id="rId66" Type="http://schemas.openxmlformats.org/officeDocument/2006/relationships/hyperlink" Target="http://en.wikipedia.org/wiki/51_Pegasi" TargetMode="External"/><Relationship Id="rId50" Type="http://schemas.openxmlformats.org/officeDocument/2006/relationships/hyperlink" Target="http://en.wikipedia.org/wiki/Asteroid_belt" TargetMode="External"/><Relationship Id="rId51" Type="http://schemas.openxmlformats.org/officeDocument/2006/relationships/hyperlink" Target="http://en.wikipedia.org/wiki/Planetary_ring" TargetMode="External"/><Relationship Id="rId52" Type="http://schemas.openxmlformats.org/officeDocument/2006/relationships/hyperlink" Target="http://en.wikipedia.org/wiki/Greek_mythology" TargetMode="External"/><Relationship Id="rId53" Type="http://schemas.openxmlformats.org/officeDocument/2006/relationships/hyperlink" Target="http://en.wikipedia.org/wiki/Roman_mythology" TargetMode="External"/><Relationship Id="rId54" Type="http://schemas.openxmlformats.org/officeDocument/2006/relationships/hyperlink" Target="http://en.wikipedia.org/wiki/Mythology" TargetMode="External"/><Relationship Id="rId55" Type="http://schemas.openxmlformats.org/officeDocument/2006/relationships/hyperlink" Target="http://en.wikipedia.org/wiki/Pluto" TargetMode="External"/><Relationship Id="rId56" Type="http://schemas.openxmlformats.org/officeDocument/2006/relationships/hyperlink" Target="http://en.wikipedia.org/wiki/Image:Pluto_symbol.svg" TargetMode="External"/><Relationship Id="rId57" Type="http://schemas.openxmlformats.org/officeDocument/2006/relationships/hyperlink" Target="http://en.wikipedia.org/wiki/International_Astronomical_Union" TargetMode="External"/><Relationship Id="rId58" Type="http://schemas.openxmlformats.org/officeDocument/2006/relationships/hyperlink" Target="http://en.wikipedia.org/wiki/2006_redefinition_of_planet" TargetMode="External"/><Relationship Id="rId59" Type="http://schemas.openxmlformats.org/officeDocument/2006/relationships/hyperlink" Target="http://en.wikipedia.org/wiki/1_Ceres" TargetMode="External"/><Relationship Id="rId40" Type="http://schemas.openxmlformats.org/officeDocument/2006/relationships/hyperlink" Target="http://en.wikipedia.org/wiki/Image:Earth_symbol.svg" TargetMode="External"/><Relationship Id="rId41" Type="http://schemas.openxmlformats.org/officeDocument/2006/relationships/hyperlink" Target="http://en.wikipedia.org/wiki/Mars" TargetMode="External"/><Relationship Id="rId42" Type="http://schemas.openxmlformats.org/officeDocument/2006/relationships/hyperlink" Target="http://en.wikipedia.org/wiki/Image:Mars_symbol.svg" TargetMode="External"/><Relationship Id="rId43" Type="http://schemas.openxmlformats.org/officeDocument/2006/relationships/hyperlink" Target="http://en.wikipedia.org/wiki/Image:Jupiter_symbol.svg" TargetMode="External"/><Relationship Id="rId44" Type="http://schemas.openxmlformats.org/officeDocument/2006/relationships/hyperlink" Target="http://en.wikipedia.org/wiki/Image:Saturn_symbol.svg" TargetMode="External"/><Relationship Id="rId45" Type="http://schemas.openxmlformats.org/officeDocument/2006/relationships/hyperlink" Target="http://en.wikipedia.org/wiki/Uranus" TargetMode="External"/><Relationship Id="rId46" Type="http://schemas.openxmlformats.org/officeDocument/2006/relationships/hyperlink" Target="http://en.wikipedia.org/wiki/Image:Uranus_symbol.svg" TargetMode="External"/><Relationship Id="rId47" Type="http://schemas.openxmlformats.org/officeDocument/2006/relationships/hyperlink" Target="http://en.wikipedia.org/wiki/Neptune" TargetMode="External"/><Relationship Id="rId48" Type="http://schemas.openxmlformats.org/officeDocument/2006/relationships/hyperlink" Target="http://en.wikipedia.org/wiki/Image:Neptune_symbol.svg" TargetMode="External"/><Relationship Id="rId49" Type="http://schemas.openxmlformats.org/officeDocument/2006/relationships/hyperlink" Target="http://en.wikipedia.org/wiki/Moon" TargetMode="External"/><Relationship Id="rId1" Type="http://schemas.openxmlformats.org/officeDocument/2006/relationships/notesMaster" Target="../notesMasters/notesMaster1.xml"/><Relationship Id="rId2" Type="http://schemas.openxmlformats.org/officeDocument/2006/relationships/slide" Target="../slides/slide18.xml"/><Relationship Id="rId3" Type="http://schemas.openxmlformats.org/officeDocument/2006/relationships/hyperlink" Target="http://en.wikipedia.org/wiki/Star_system" TargetMode="External"/><Relationship Id="rId4" Type="http://schemas.openxmlformats.org/officeDocument/2006/relationships/hyperlink" Target="http://en.wikipedia.org/wiki/Sun" TargetMode="External"/><Relationship Id="rId5" Type="http://schemas.openxmlformats.org/officeDocument/2006/relationships/hyperlink" Target="http://en.wikipedia.org/wiki/Astronomical_object" TargetMode="External"/><Relationship Id="rId6" Type="http://schemas.openxmlformats.org/officeDocument/2006/relationships/hyperlink" Target="http://en.wikipedia.org/wiki/Gravity" TargetMode="External"/><Relationship Id="rId7" Type="http://schemas.openxmlformats.org/officeDocument/2006/relationships/hyperlink" Target="http://en.wikipedia.org/wiki/Planet" TargetMode="External"/><Relationship Id="rId8" Type="http://schemas.openxmlformats.org/officeDocument/2006/relationships/hyperlink" Target="http://en.wikipedia.org/wiki/Natural_satellite" TargetMode="External"/><Relationship Id="rId9" Type="http://schemas.openxmlformats.org/officeDocument/2006/relationships/hyperlink" Target="http://en.wikipedia.org/wiki/Dwarf_planet" TargetMode="External"/><Relationship Id="rId30" Type="http://schemas.openxmlformats.org/officeDocument/2006/relationships/hyperlink" Target="http://en.wikipedia.org/wiki/Saturn" TargetMode="External"/><Relationship Id="rId31" Type="http://schemas.openxmlformats.org/officeDocument/2006/relationships/hyperlink" Target="http://en.wikipedia.org/wiki/Oort_cloud" TargetMode="External"/><Relationship Id="rId32" Type="http://schemas.openxmlformats.org/officeDocument/2006/relationships/hyperlink" Target="http://en.wikipedia.org/wiki/Terrestrial_planets" TargetMode="External"/><Relationship Id="rId33" Type="http://schemas.openxmlformats.org/officeDocument/2006/relationships/hyperlink" Target="http://en.wikipedia.org/wiki/Gas_giant" TargetMode="External"/><Relationship Id="rId34" Type="http://schemas.openxmlformats.org/officeDocument/2006/relationships/hyperlink" Target="http://en.wikipedia.org/wiki/Kuiper_belt" TargetMode="External"/><Relationship Id="rId35" Type="http://schemas.openxmlformats.org/officeDocument/2006/relationships/hyperlink" Target="http://en.wikipedia.org/wiki/Mercury_(planet)" TargetMode="External"/><Relationship Id="rId36" Type="http://schemas.openxmlformats.org/officeDocument/2006/relationships/hyperlink" Target="http://en.wikipedia.org/wiki/Image:Mercury_symbol.svg" TargetMode="External"/><Relationship Id="rId37" Type="http://schemas.openxmlformats.org/officeDocument/2006/relationships/hyperlink" Target="http://en.wikipedia.org/wiki/Venus" TargetMode="External"/><Relationship Id="rId38" Type="http://schemas.openxmlformats.org/officeDocument/2006/relationships/hyperlink" Target="http://en.wikipedia.org/wiki/Image:Venus_symbol.svg" TargetMode="External"/><Relationship Id="rId39" Type="http://schemas.openxmlformats.org/officeDocument/2006/relationships/hyperlink" Target="http://en.wikipedia.org/wiki/Earth" TargetMode="External"/><Relationship Id="rId20" Type="http://schemas.openxmlformats.org/officeDocument/2006/relationships/hyperlink" Target="http://en.wikipedia.org/wiki/Star" TargetMode="External"/><Relationship Id="rId21" Type="http://schemas.openxmlformats.org/officeDocument/2006/relationships/hyperlink" Target="http://en.wikipedia.org/wiki/Mass" TargetMode="External"/><Relationship Id="rId22" Type="http://schemas.openxmlformats.org/officeDocument/2006/relationships/hyperlink" Target="http://en.wikipedia.org/wiki/Density" TargetMode="External"/><Relationship Id="rId23" Type="http://schemas.openxmlformats.org/officeDocument/2006/relationships/hyperlink" Target="http://en.wikipedia.org/wiki/Nuclear_fusion" TargetMode="External"/><Relationship Id="rId24" Type="http://schemas.openxmlformats.org/officeDocument/2006/relationships/hyperlink" Target="http://en.wikipedia.org/wiki/Energy" TargetMode="External"/><Relationship Id="rId25" Type="http://schemas.openxmlformats.org/officeDocument/2006/relationships/hyperlink" Target="http://en.wikipedia.org/wiki/Radiant_energy" TargetMode="External"/><Relationship Id="rId26" Type="http://schemas.openxmlformats.org/officeDocument/2006/relationships/hyperlink" Target="http://en.wikipedia.org/wiki/Electromagnetic_radiation" TargetMode="External"/><Relationship Id="rId27" Type="http://schemas.openxmlformats.org/officeDocument/2006/relationships/hyperlink" Target="http://en.wikipedia.org/wiki/Light" TargetMode="External"/><Relationship Id="rId28" Type="http://schemas.openxmlformats.org/officeDocument/2006/relationships/hyperlink" Target="http://en.wikipedia.org/wiki/Orbit" TargetMode="External"/><Relationship Id="rId29" Type="http://schemas.openxmlformats.org/officeDocument/2006/relationships/hyperlink" Target="http://en.wikipedia.org/wiki/Jupiter" TargetMode="External"/><Relationship Id="rId60" Type="http://schemas.openxmlformats.org/officeDocument/2006/relationships/hyperlink" Target="http://en.wikipedia.org/wiki/Image:1_Ceres_(2).png" TargetMode="External"/><Relationship Id="rId61" Type="http://schemas.openxmlformats.org/officeDocument/2006/relationships/hyperlink" Target="http://en.wikipedia.org/wiki/136199_Eris" TargetMode="External"/><Relationship Id="rId62" Type="http://schemas.openxmlformats.org/officeDocument/2006/relationships/hyperlink" Target="http://en.wikipedia.org/wiki/Extrasolar_planet" TargetMode="External"/><Relationship Id="rId10" Type="http://schemas.openxmlformats.org/officeDocument/2006/relationships/hyperlink" Target="http://en.wikipedia.org/wiki/Small_solar_system_body" TargetMode="External"/><Relationship Id="rId11" Type="http://schemas.openxmlformats.org/officeDocument/2006/relationships/hyperlink" Target="http://en.wikipedia.org/wiki/Asteroid" TargetMode="External"/><Relationship Id="rId12" Type="http://schemas.openxmlformats.org/officeDocument/2006/relationships/hyperlink" Target="http://en.wikipedia.org/wiki/Meteoroid"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lmsal.com/YPOP/Spotlight/Tour/index.html" TargetMode="External"/><Relationship Id="rId4" Type="http://schemas.openxmlformats.org/officeDocument/2006/relationships/hyperlink" Target="http://www.seds.org/nineplanets/nineplanets/sol.html" TargetMode="External"/><Relationship Id="rId5" Type="http://schemas.openxmlformats.org/officeDocument/2006/relationships/hyperlink" Target="http://antwrp.gsfc.nasa.gov/apod/ap981024.html" TargetMode="External"/><Relationship Id="rId6" Type="http://schemas.openxmlformats.org/officeDocument/2006/relationships/hyperlink" Target="http://umbra.nascom.nasa.gov/eit/eit_full_res.html" TargetMode="External"/><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1" Type="http://schemas.openxmlformats.org/officeDocument/2006/relationships/hyperlink" Target="http://antwrp.gsfc.nasa.gov/apod/ap000725.html" TargetMode="External"/><Relationship Id="rId12" Type="http://schemas.openxmlformats.org/officeDocument/2006/relationships/hyperlink" Target="http://antwrp.gsfc.nasa.gov/apod/ap010419.html" TargetMode="External"/><Relationship Id="rId13" Type="http://schemas.openxmlformats.org/officeDocument/2006/relationships/hyperlink" Target="http://sohowww.nascom.nasa.gov/hotshots/2001_11_06/" TargetMode="External"/><Relationship Id="rId14" Type="http://schemas.openxmlformats.org/officeDocument/2006/relationships/hyperlink" Target="http://antwrp.gsfc.nasa.gov/apod/ap020718.html" TargetMode="External"/><Relationship Id="rId1" Type="http://schemas.openxmlformats.org/officeDocument/2006/relationships/notesMaster" Target="../notesMasters/notesMaster1.xml"/><Relationship Id="rId2" Type="http://schemas.openxmlformats.org/officeDocument/2006/relationships/slide" Target="../slides/slide31.xml"/><Relationship Id="rId3" Type="http://schemas.openxmlformats.org/officeDocument/2006/relationships/hyperlink" Target="http://www.exploratorium.edu/sunspots/" TargetMode="External"/><Relationship Id="rId4" Type="http://schemas.openxmlformats.org/officeDocument/2006/relationships/hyperlink" Target="http://www.solarphysics.kva.se/" TargetMode="External"/><Relationship Id="rId5" Type="http://schemas.openxmlformats.org/officeDocument/2006/relationships/hyperlink" Target="http://science.msfc.nasa.gov/ssl/pad/solar/default.htm" TargetMode="External"/><Relationship Id="rId6" Type="http://schemas.openxmlformats.org/officeDocument/2006/relationships/hyperlink" Target="http://www.solarphysics.kva.se/NatureNov2002/press_images_eng.html" TargetMode="External"/><Relationship Id="rId7" Type="http://schemas.openxmlformats.org/officeDocument/2006/relationships/hyperlink" Target="http://www.solarphysics.kva.se/NatureNov2002/telescope_eng.html" TargetMode="External"/><Relationship Id="rId8" Type="http://schemas.openxmlformats.org/officeDocument/2006/relationships/hyperlink" Target="http://antwrp.gsfc.nasa.gov/apod/ap020819.html" TargetMode="External"/><Relationship Id="rId9" Type="http://schemas.openxmlformats.org/officeDocument/2006/relationships/hyperlink" Target="http://science.nasa.gov/headlines/y2002/18jan_solarback.htm" TargetMode="External"/><Relationship Id="rId10" Type="http://schemas.openxmlformats.org/officeDocument/2006/relationships/hyperlink" Target="http://solar-center.stanford.edu/folklore/folklore.html"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1" Type="http://schemas.openxmlformats.org/officeDocument/2006/relationships/hyperlink" Target="http://www.brighthub.com/members/rcdnova.aspx" TargetMode="External"/><Relationship Id="rId12" Type="http://schemas.openxmlformats.org/officeDocument/2006/relationships/hyperlink" Target="http://www.brighthub.com/guides/greek.aspx" TargetMode="External"/><Relationship Id="rId13" Type="http://schemas.openxmlformats.org/officeDocument/2006/relationships/hyperlink" Target="http://stardate.org/nightsky/constellations/orion.html" TargetMode="External"/><Relationship Id="rId14" Type="http://schemas.openxmlformats.org/officeDocument/2006/relationships/hyperlink" Target="http://googleads.g.doubleclick.net/aclk?sa=L&amp;ai=BNbQkIBBLT8aeK82OlAKtromEAaqim8ECwoqcvSfAjbcB4OfKAhABGAEg6Y2pBjgAUPa4kJgDYMnW-obIo6AZsgERd3d3LmJyaWdodGh1Yi5jb23IAQHaATpodHRwOi8vd3d3LmJyaWdodGh1Yi5jb20vc2NpZW5jZS9zcGFjZS9hcnRpY2xlcy81NDEwMy5hc3B4yAKi0r4hqAMB6AOzA_UDAAgARPUDAAAAEA&amp;num=1&amp;sig=AOD64_2TYBcPKTdi7F0uZ7grfH1nYrGoFg&amp;client=ca-pub-6409535612800042&amp;adurl=http://525.xg4ken.com/media/redir.php?prof=34&amp;camp=5202&amp;affcode=cr313278&amp;cid=10501574474%7C32172%7Cnicotine&amp;mType=&amp;networkType=content&amp;url%5B%5D=http://ad.doubleclick.net/clk;239690751;62522095;m?http://www.NicoDermCQ.com?google=content_&amp;rotation=5202&amp;banner=32172&amp;kw=313278" TargetMode="External"/><Relationship Id="rId15" Type="http://schemas.openxmlformats.org/officeDocument/2006/relationships/hyperlink" Target="http://www.google.com/url?ct=abg&amp;q=https://www.google.com/adsense/support/bin/request.py?contact=abg_afc&amp;url=http://www.brighthub.com/science/space/articles/54103.aspx&amp;hl=en&amp;client=ca-pub-6409535612800042&amp;adU=NicoDermCQ.com/StopSmokingProducts&amp;adT=NicoDerm%C2%AECQ%C2%AE+Quit+Smoking&amp;gl=US&amp;usg=AFQjCNE17FtcV9TDu1zTXI261-15zJDqnA" TargetMode="External"/><Relationship Id="rId16" Type="http://schemas.openxmlformats.org/officeDocument/2006/relationships/hyperlink" Target="http://www.brighthub.com/link/link.aspx?u=http://www.google.com/imgres?imgurl=http://upload.wikimedia.org/wikipedia/commons/5/5d/Orion_constellation_map.png&amp;imgrefurl=http://en.wikipedia.org/wiki/File:Orion_constellation_map.png&amp;h=2639&amp;w=2559&amp;sz=208&amp;tbnid=dxnVLuHO0DOSyM:&amp;tbnh=150&amp;tbnw=145&amp;prev=/images?q=orion+constellation&amp;hl=en&amp;usg=__ZJQ3EgBKzMZmfuqVO8pD05hFvoM=&amp;ei=RrbnSti2A4-6MKKnhKUI&amp;sa=X&amp;oi=image_result&amp;resnum=4&amp;ct=image&amp;ved=0CBIQ9QEwAw&amp;p=54103" TargetMode="External"/><Relationship Id="rId17" Type="http://schemas.openxmlformats.org/officeDocument/2006/relationships/hyperlink" Target="http://comfychair.org/~cmbell/myth/scorpius.html" TargetMode="External"/><Relationship Id="rId1" Type="http://schemas.openxmlformats.org/officeDocument/2006/relationships/notesMaster" Target="../notesMasters/notesMaster1.xml"/><Relationship Id="rId2" Type="http://schemas.openxmlformats.org/officeDocument/2006/relationships/slide" Target="../slides/slide34.xml"/><Relationship Id="rId3" Type="http://schemas.openxmlformats.org/officeDocument/2006/relationships/hyperlink" Target="http://en.wikipedia.org/wiki/Antarctica" TargetMode="External"/><Relationship Id="rId4" Type="http://schemas.openxmlformats.org/officeDocument/2006/relationships/hyperlink" Target="http://en.wikipedia.org/wiki/Horizon" TargetMode="External"/><Relationship Id="rId5" Type="http://schemas.openxmlformats.org/officeDocument/2006/relationships/hyperlink" Target="http://www.brighthub.com/science/space/articles/54103.aspx%23comments" TargetMode="External"/><Relationship Id="rId6" Type="http://schemas.openxmlformats.org/officeDocument/2006/relationships/hyperlink" Target="http://www.brighthub.com" TargetMode="External"/><Relationship Id="rId7" Type="http://schemas.openxmlformats.org/officeDocument/2006/relationships/hyperlink" Target="http://www.brighthub.com/science.aspx" TargetMode="External"/><Relationship Id="rId8" Type="http://schemas.openxmlformats.org/officeDocument/2006/relationships/hyperlink" Target="http://www.brighthub.com/science/space.aspx" TargetMode="External"/><Relationship Id="rId9" Type="http://schemas.openxmlformats.org/officeDocument/2006/relationships/hyperlink" Target="http://www.brighthub.com/science/space/topics/astronomy.aspx" TargetMode="External"/><Relationship Id="rId10" Type="http://schemas.openxmlformats.org/officeDocument/2006/relationships/hyperlink" Target="http://www.brighthub.com/members/mutley457.aspx"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1" Type="http://schemas.openxmlformats.org/officeDocument/2006/relationships/hyperlink" Target="http://starchild.gsfc.nasa.gov/docs/StarChild/glossary_level2/glossary_text.html%23solar_wind" TargetMode="External"/><Relationship Id="rId12" Type="http://schemas.openxmlformats.org/officeDocument/2006/relationships/hyperlink" Target="http://starchild.gsfc.nasa.gov/docs/StarChild/glossary_level2/glossary_text.html%23volcanism" TargetMode="External"/><Relationship Id="rId13" Type="http://schemas.openxmlformats.org/officeDocument/2006/relationships/hyperlink" Target="http://starchild.gsfc.nasa.gov/docs/StarChild/glossary_level2/glossary_text.html%23tectonic_activity" TargetMode="External"/><Relationship Id="rId1" Type="http://schemas.openxmlformats.org/officeDocument/2006/relationships/notesMaster" Target="../notesMasters/notesMaster1.xml"/><Relationship Id="rId2" Type="http://schemas.openxmlformats.org/officeDocument/2006/relationships/slide" Target="../slides/slide38.xml"/><Relationship Id="rId3" Type="http://schemas.openxmlformats.org/officeDocument/2006/relationships/hyperlink" Target="http://starchild.gsfc.nasa.gov/docs/StarChild/glossary_level2/glossary_text.html%23rotation" TargetMode="External"/><Relationship Id="rId4" Type="http://schemas.openxmlformats.org/officeDocument/2006/relationships/hyperlink" Target="http://starchild.gsfc.nasa.gov/docs/StarChild/glossary_level2/glossary_text.html%23elliptical" TargetMode="External"/><Relationship Id="rId5" Type="http://schemas.openxmlformats.org/officeDocument/2006/relationships/hyperlink" Target="http://starchild.gsfc.nasa.gov/docs/StarChild/glossary_level2/glossary_text.html%23orbit" TargetMode="External"/><Relationship Id="rId6" Type="http://schemas.openxmlformats.org/officeDocument/2006/relationships/hyperlink" Target="http://starchild.gsfc.nasa.gov/docs/StarChild/glossary_level2/glossary_text.html%23atmosphere" TargetMode="External"/><Relationship Id="rId7" Type="http://schemas.openxmlformats.org/officeDocument/2006/relationships/hyperlink" Target="http://starchild.gsfc.nasa.gov/docs/StarChild/glossary_level2/glossary_text.html%23satellite" TargetMode="External"/><Relationship Id="rId8" Type="http://schemas.openxmlformats.org/officeDocument/2006/relationships/hyperlink" Target="http://starchild.gsfc.nasa.gov/docs/StarChild/glossary_level2/glossary_text.html%23solar_system" TargetMode="External"/><Relationship Id="rId9" Type="http://schemas.openxmlformats.org/officeDocument/2006/relationships/hyperlink" Target="http://starchild.gsfc.nasa.gov/docs/StarChild/glossary_level2/glossary_text.html%23Celsius" TargetMode="External"/><Relationship Id="rId10" Type="http://schemas.openxmlformats.org/officeDocument/2006/relationships/hyperlink" Target="http://starchild.gsfc.nasa.gov/docs/StarChild/glossary_level2/glossary_text.html%23magnetic_field" TargetMode="External"/></Relationships>
</file>

<file path=ppt/notesSlides/_rels/notesSlide38.xml.rels><?xml version="1.0" encoding="UTF-8" standalone="yes"?>
<Relationships xmlns="http://schemas.openxmlformats.org/package/2006/relationships"><Relationship Id="rId11" Type="http://schemas.openxmlformats.org/officeDocument/2006/relationships/hyperlink" Target="http://starchild.gsfc.nasa.gov/docs/StarChild/glossary_level2/glossary_text.html%23solar_wind" TargetMode="External"/><Relationship Id="rId12" Type="http://schemas.openxmlformats.org/officeDocument/2006/relationships/hyperlink" Target="http://starchild.gsfc.nasa.gov/docs/StarChild/glossary_level2/glossary_text.html%23volcanism" TargetMode="External"/><Relationship Id="rId13" Type="http://schemas.openxmlformats.org/officeDocument/2006/relationships/hyperlink" Target="http://starchild.gsfc.nasa.gov/docs/StarChild/glossary_level2/glossary_text.html%23tectonic_activity" TargetMode="External"/><Relationship Id="rId1" Type="http://schemas.openxmlformats.org/officeDocument/2006/relationships/notesMaster" Target="../notesMasters/notesMaster1.xml"/><Relationship Id="rId2" Type="http://schemas.openxmlformats.org/officeDocument/2006/relationships/slide" Target="../slides/slide39.xml"/><Relationship Id="rId3" Type="http://schemas.openxmlformats.org/officeDocument/2006/relationships/hyperlink" Target="http://starchild.gsfc.nasa.gov/docs/StarChild/glossary_level2/glossary_text.html%23rotation" TargetMode="External"/><Relationship Id="rId4" Type="http://schemas.openxmlformats.org/officeDocument/2006/relationships/hyperlink" Target="http://starchild.gsfc.nasa.gov/docs/StarChild/glossary_level2/glossary_text.html%23elliptical" TargetMode="External"/><Relationship Id="rId5" Type="http://schemas.openxmlformats.org/officeDocument/2006/relationships/hyperlink" Target="http://starchild.gsfc.nasa.gov/docs/StarChild/glossary_level2/glossary_text.html%23orbit" TargetMode="External"/><Relationship Id="rId6" Type="http://schemas.openxmlformats.org/officeDocument/2006/relationships/hyperlink" Target="http://starchild.gsfc.nasa.gov/docs/StarChild/glossary_level2/glossary_text.html%23atmosphere" TargetMode="External"/><Relationship Id="rId7" Type="http://schemas.openxmlformats.org/officeDocument/2006/relationships/hyperlink" Target="http://starchild.gsfc.nasa.gov/docs/StarChild/glossary_level2/glossary_text.html%23satellite" TargetMode="External"/><Relationship Id="rId8" Type="http://schemas.openxmlformats.org/officeDocument/2006/relationships/hyperlink" Target="http://starchild.gsfc.nasa.gov/docs/StarChild/glossary_level2/glossary_text.html%23solar_system" TargetMode="External"/><Relationship Id="rId9" Type="http://schemas.openxmlformats.org/officeDocument/2006/relationships/hyperlink" Target="http://starchild.gsfc.nasa.gov/docs/StarChild/glossary_level2/glossary_text.html%23Celsius" TargetMode="External"/><Relationship Id="rId10" Type="http://schemas.openxmlformats.org/officeDocument/2006/relationships/hyperlink" Target="http://starchild.gsfc.nasa.gov/docs/StarChild/glossary_level2/glossary_text.html%23magnetic_field" TargetMode="External"/></Relationships>
</file>

<file path=ppt/notesSlides/_rels/notesSlide39.xml.rels><?xml version="1.0" encoding="UTF-8" standalone="yes"?>
<Relationships xmlns="http://schemas.openxmlformats.org/package/2006/relationships"><Relationship Id="rId9" Type="http://schemas.openxmlformats.org/officeDocument/2006/relationships/hyperlink" Target="http://starchild.gsfc.nasa.gov/docs/StarChild/glossary_level2/glossary_text.html%23mass" TargetMode="External"/><Relationship Id="rId20" Type="http://schemas.openxmlformats.org/officeDocument/2006/relationships/hyperlink" Target="http://en.wikipedia.org/wiki/Celsius" TargetMode="External"/><Relationship Id="rId21" Type="http://schemas.openxmlformats.org/officeDocument/2006/relationships/hyperlink" Target="http://en.wikipedia.org/wiki/Greenhouse_gases" TargetMode="External"/><Relationship Id="rId10" Type="http://schemas.openxmlformats.org/officeDocument/2006/relationships/hyperlink" Target="http://starchild.gsfc.nasa.gov/docs/StarChild/glossary_level2/glossary_text.html%23Celsius" TargetMode="External"/><Relationship Id="rId11" Type="http://schemas.openxmlformats.org/officeDocument/2006/relationships/hyperlink" Target="http://starchild.gsfc.nasa.gov/docs/StarChild/glossary_level2/glossary_text.html%23atmosphere" TargetMode="External"/><Relationship Id="rId12" Type="http://schemas.openxmlformats.org/officeDocument/2006/relationships/hyperlink" Target="http://starchild.gsfc.nasa.gov/docs/StarChild/glossary_level2/glossary_text.html%23revolution" TargetMode="External"/><Relationship Id="rId13" Type="http://schemas.openxmlformats.org/officeDocument/2006/relationships/hyperlink" Target="http://starchild.gsfc.nasa.gov/docs/StarChild/glossary_level2/glossary_text.html%23orbit" TargetMode="External"/><Relationship Id="rId14" Type="http://schemas.openxmlformats.org/officeDocument/2006/relationships/hyperlink" Target="http://starchild.gsfc.nasa.gov/docs/StarChild/glossary_level2/glossary_text.html%23rotation" TargetMode="External"/><Relationship Id="rId15" Type="http://schemas.openxmlformats.org/officeDocument/2006/relationships/hyperlink" Target="http://starchild.gsfc.nasa.gov/docs/StarChild/glossary_level2/glossary_text.html%23axis" TargetMode="External"/><Relationship Id="rId16" Type="http://schemas.openxmlformats.org/officeDocument/2006/relationships/hyperlink" Target="http://starchild.gsfc.nasa.gov/docs/StarChild/glossary_level2/glossary_text.html%23retrograde" TargetMode="External"/><Relationship Id="rId17" Type="http://schemas.openxmlformats.org/officeDocument/2006/relationships/hyperlink" Target="http://starchild.gsfc.nasa.gov/docs/StarChild/glossary_level2/glossary_text.html%23impact_craters" TargetMode="External"/><Relationship Id="rId18" Type="http://schemas.openxmlformats.org/officeDocument/2006/relationships/hyperlink" Target="http://starchild.gsfc.nasa.gov/docs/StarChild/glossary_level2/glossary_text.html%23tectonic_activity" TargetMode="External"/><Relationship Id="rId19" Type="http://schemas.openxmlformats.org/officeDocument/2006/relationships/hyperlink" Target="http://starchild.gsfc.nasa.gov/docs/StarChild/glossary_level2/glossary_text.html%23satellite" TargetMode="External"/><Relationship Id="rId1" Type="http://schemas.openxmlformats.org/officeDocument/2006/relationships/notesMaster" Target="../notesMasters/notesMaster1.xml"/><Relationship Id="rId2" Type="http://schemas.openxmlformats.org/officeDocument/2006/relationships/slide" Target="../slides/slide40.xml"/><Relationship Id="rId3" Type="http://schemas.openxmlformats.org/officeDocument/2006/relationships/hyperlink" Target="http://nssdc.gsfc.nasa.gov/photo_gallery/PhotoGallery-Venus.html" TargetMode="External"/><Relationship Id="rId4" Type="http://schemas.openxmlformats.org/officeDocument/2006/relationships/hyperlink" Target="http://bang.lanl.gov/solarsys/venerall.htm%23venera9" TargetMode="External"/><Relationship Id="rId5" Type="http://schemas.openxmlformats.org/officeDocument/2006/relationships/hyperlink" Target="http://www.jpl.nasa.gov/magellan/" TargetMode="External"/><Relationship Id="rId6" Type="http://schemas.openxmlformats.org/officeDocument/2006/relationships/hyperlink" Target="http://antwrp.gsfc.nasa.gov/apod/lib/venus.html" TargetMode="External"/><Relationship Id="rId7" Type="http://schemas.openxmlformats.org/officeDocument/2006/relationships/hyperlink" Target="http://antwrp.gsfc.nasa.gov/apod/ap951206.html" TargetMode="External"/><Relationship Id="rId8" Type="http://schemas.openxmlformats.org/officeDocument/2006/relationships/hyperlink" Target="http://adsabs.harvard.edu/cgi-bin/nph-bib_query?1995JATP...57..557S&amp;db_key=AST" TargetMode="External"/></Relationships>
</file>

<file path=ppt/notesSlides/_rels/notesSlide40.xml.rels><?xml version="1.0" encoding="UTF-8" standalone="yes"?>
<Relationships xmlns="http://schemas.openxmlformats.org/package/2006/relationships"><Relationship Id="rId11" Type="http://schemas.openxmlformats.org/officeDocument/2006/relationships/hyperlink" Target="http://starchild.gsfc.nasa.gov/docs/StarChild/glossary_level2/glossary_text.html%23magnetic_field" TargetMode="External"/><Relationship Id="rId12" Type="http://schemas.openxmlformats.org/officeDocument/2006/relationships/hyperlink" Target="http://starchild.gsfc.nasa.gov/docs/StarChild/glossary_level2/glossary_text.html%23charged_particles" TargetMode="External"/><Relationship Id="rId13" Type="http://schemas.openxmlformats.org/officeDocument/2006/relationships/hyperlink" Target="http://starchild.gsfc.nasa.gov/docs/StarChild/glossary_level2/glossary_text.html%23solar_wind" TargetMode="External"/><Relationship Id="rId14" Type="http://schemas.openxmlformats.org/officeDocument/2006/relationships/hyperlink" Target="http://starchild.gsfc.nasa.gov/docs/StarChild/solar_system_level2/aurorae.html" TargetMode="External"/><Relationship Id="rId15" Type="http://schemas.openxmlformats.org/officeDocument/2006/relationships/hyperlink" Target="http://starchild.gsfc.nasa.gov/docs/StarChild/glossary_level2/glossary_text.html%23volcanism" TargetMode="External"/><Relationship Id="rId16" Type="http://schemas.openxmlformats.org/officeDocument/2006/relationships/hyperlink" Target="http://starchild.gsfc.nasa.gov/docs/StarChild/glossary_level2/glossary_text.html%23tectonic_activity" TargetMode="External"/><Relationship Id="rId17" Type="http://schemas.openxmlformats.org/officeDocument/2006/relationships/hyperlink" Target="http://starchild.gsfc.nasa.gov/docs/StarChild/glossary_level2/glossary_text.html%23meteorite" TargetMode="External"/><Relationship Id="rId18" Type="http://schemas.openxmlformats.org/officeDocument/2006/relationships/hyperlink" Target="http://starchild.gsfc.nasa.gov/docs/StarChild/glossary_level2/glossary_text.html%23satellite" TargetMode="External"/><Relationship Id="rId1" Type="http://schemas.openxmlformats.org/officeDocument/2006/relationships/notesMaster" Target="../notesMasters/notesMaster1.xml"/><Relationship Id="rId2" Type="http://schemas.openxmlformats.org/officeDocument/2006/relationships/slide" Target="../slides/slide41.xml"/><Relationship Id="rId3" Type="http://schemas.openxmlformats.org/officeDocument/2006/relationships/hyperlink" Target="http://starchild.gsfc.nasa.gov/docs/StarChild/glossary_level2/glossary_text.html%23solar_system" TargetMode="External"/><Relationship Id="rId4" Type="http://schemas.openxmlformats.org/officeDocument/2006/relationships/hyperlink" Target="http://starchild.gsfc.nasa.gov/docs/StarChild/glossary_level2/glossary_text.html%23photosynthesis" TargetMode="External"/><Relationship Id="rId5" Type="http://schemas.openxmlformats.org/officeDocument/2006/relationships/hyperlink" Target="http://starchild.gsfc.nasa.gov/docs/StarChild/glossary_level2/glossary_text.html%23habitat" TargetMode="External"/><Relationship Id="rId6" Type="http://schemas.openxmlformats.org/officeDocument/2006/relationships/hyperlink" Target="http://starchild.gsfc.nasa.gov/docs/StarChild/glossary_level2/glossary_text.html%23atmosphere" TargetMode="External"/><Relationship Id="rId7" Type="http://schemas.openxmlformats.org/officeDocument/2006/relationships/hyperlink" Target="http://starchild.gsfc.nasa.gov/docs/StarChild/glossary_level2/glossary_text.html%23meteor" TargetMode="External"/><Relationship Id="rId8" Type="http://schemas.openxmlformats.org/officeDocument/2006/relationships/hyperlink" Target="http://starchild.gsfc.nasa.gov/docs/StarChild/solar_system_level2/earth_image.html" TargetMode="External"/><Relationship Id="rId9" Type="http://schemas.openxmlformats.org/officeDocument/2006/relationships/hyperlink" Target="http://starchild.gsfc.nasa.gov/docs/StarChild/glossary_level2/glossary_text.html%23rotation" TargetMode="External"/><Relationship Id="rId10" Type="http://schemas.openxmlformats.org/officeDocument/2006/relationships/hyperlink" Target="http://starchild.gsfc.nasa.gov/docs/StarChild/glossary_level2/glossary_text.html%23axis" TargetMode="Externa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www.clavius.org/index.html" TargetMode="External"/><Relationship Id="rId4" Type="http://schemas.openxmlformats.org/officeDocument/2006/relationships/hyperlink" Target="http://antwrp.gsfc.nasa.gov/apod/ap000224.html" TargetMode="External"/><Relationship Id="rId5" Type="http://schemas.openxmlformats.org/officeDocument/2006/relationships/hyperlink" Target="http://www.hq.nasa.gov/alsj/a11/a11j.html" TargetMode="External"/><Relationship Id="rId6" Type="http://schemas.openxmlformats.org/officeDocument/2006/relationships/hyperlink" Target="http://cass.jsc.nasa.gov/expmoon/lunar_missions.html" TargetMode="External"/><Relationship Id="rId7" Type="http://schemas.openxmlformats.org/officeDocument/2006/relationships/hyperlink" Target="http://antwrp.gsfc.nasa.gov/apod/ap020720.html" TargetMode="External"/><Relationship Id="rId8" Type="http://schemas.openxmlformats.org/officeDocument/2006/relationships/hyperlink" Target="http://www.lpi.usra.edu/expmoon/Apollo11/A11_Experiments_SWC.html" TargetMode="External"/><Relationship Id="rId9" Type="http://schemas.openxmlformats.org/officeDocument/2006/relationships/hyperlink" Target="http://www.genesismission.org/index.html" TargetMode="External"/><Relationship Id="rId10" Type="http://schemas.openxmlformats.org/officeDocument/2006/relationships/hyperlink" Target="http://www.hq.nasa.gov/office/pao/History/SP-4214/ch9-6.html" TargetMode="External"/><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1" Type="http://schemas.openxmlformats.org/officeDocument/2006/relationships/hyperlink" Target="http://www.ari.net/nss/askastro/Apollo17/home.html" TargetMode="External"/><Relationship Id="rId12" Type="http://schemas.openxmlformats.org/officeDocument/2006/relationships/hyperlink" Target="http://www.boulder.swri.edu/~durda/Apollo/landing_sites.html" TargetMode="External"/><Relationship Id="rId13" Type="http://schemas.openxmlformats.org/officeDocument/2006/relationships/hyperlink" Target="http://www.alanbeangallery.com/" TargetMode="External"/><Relationship Id="rId1" Type="http://schemas.openxmlformats.org/officeDocument/2006/relationships/notesMaster" Target="../notesMasters/notesMaster1.xml"/><Relationship Id="rId2" Type="http://schemas.openxmlformats.org/officeDocument/2006/relationships/slide" Target="../slides/slide43.xml"/><Relationship Id="rId3" Type="http://schemas.openxmlformats.org/officeDocument/2006/relationships/hyperlink" Target="http://antwrp.gsfc.nasa.gov/apod/ap020128.html" TargetMode="External"/><Relationship Id="rId4" Type="http://schemas.openxmlformats.org/officeDocument/2006/relationships/hyperlink" Target="http://www.hq.nasa.gov/alsj/a17/a17j.html" TargetMode="External"/><Relationship Id="rId5" Type="http://schemas.openxmlformats.org/officeDocument/2006/relationships/hyperlink" Target="http://cass.jsc.nasa.gov/pub/expmoon/Apollo17/A17_lsite.html" TargetMode="External"/><Relationship Id="rId6" Type="http://schemas.openxmlformats.org/officeDocument/2006/relationships/hyperlink" Target="http://antwrp.gsfc.nasa.gov/apod/ap020628.html" TargetMode="External"/><Relationship Id="rId7" Type="http://schemas.openxmlformats.org/officeDocument/2006/relationships/hyperlink" Target="http://www.hq.nasa.gov/alsj/a17/a17.eva3prep.html" TargetMode="External"/><Relationship Id="rId8" Type="http://schemas.openxmlformats.org/officeDocument/2006/relationships/hyperlink" Target="http://www.hq.nasa.gov/office/pao/History/alsj/" TargetMode="External"/><Relationship Id="rId9" Type="http://schemas.openxmlformats.org/officeDocument/2006/relationships/hyperlink" Target="http://antwrp.gsfc.nasa.gov/apod/ap010609.html" TargetMode="External"/><Relationship Id="rId10" Type="http://schemas.openxmlformats.org/officeDocument/2006/relationships/hyperlink" Target="http://www.hq.nasa.gov/alsj/a17/a17.fam-mtn.html" TargetMode="Externa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1" Type="http://schemas.openxmlformats.org/officeDocument/2006/relationships/hyperlink" Target="http://antwrp.gsfc.nasa.gov/apod/mars.html" TargetMode="External"/><Relationship Id="rId12" Type="http://schemas.openxmlformats.org/officeDocument/2006/relationships/hyperlink" Target="http://antwrp.gsfc.nasa.gov/apod/ap050306.html" TargetMode="External"/><Relationship Id="rId13" Type="http://schemas.openxmlformats.org/officeDocument/2006/relationships/hyperlink" Target="http://www.un.org/law/" TargetMode="External"/><Relationship Id="rId14" Type="http://schemas.openxmlformats.org/officeDocument/2006/relationships/hyperlink" Target="http://calspace.ucsd.edu/marsnow/library/science/comparative_planetology/" TargetMode="External"/><Relationship Id="rId15" Type="http://schemas.openxmlformats.org/officeDocument/2006/relationships/hyperlink" Target="http://antwrp.gsfc.nasa.gov/apod/ap050102.html" TargetMode="External"/><Relationship Id="rId1" Type="http://schemas.openxmlformats.org/officeDocument/2006/relationships/notesMaster" Target="../notesMasters/notesMaster1.xml"/><Relationship Id="rId2" Type="http://schemas.openxmlformats.org/officeDocument/2006/relationships/slide" Target="../slides/slide45.xml"/><Relationship Id="rId3" Type="http://schemas.openxmlformats.org/officeDocument/2006/relationships/hyperlink" Target="http://photojournal.jpl.nasa.gov/catalog/PIA05102" TargetMode="External"/><Relationship Id="rId4" Type="http://schemas.openxmlformats.org/officeDocument/2006/relationships/hyperlink" Target="http://marsrovers.jpl.nasa.gov/overview/" TargetMode="External"/><Relationship Id="rId5" Type="http://schemas.openxmlformats.org/officeDocument/2006/relationships/hyperlink" Target="http://dsc.discovery.com/news/briefs/20050207/mars.html" TargetMode="External"/><Relationship Id="rId6" Type="http://schemas.openxmlformats.org/officeDocument/2006/relationships/hyperlink" Target="http://www.nineplanets.org/mars.html" TargetMode="External"/><Relationship Id="rId7" Type="http://schemas.openxmlformats.org/officeDocument/2006/relationships/hyperlink" Target="http://www.cia.gov/cia/publications/factbook/geos/mo.html" TargetMode="External"/><Relationship Id="rId8" Type="http://schemas.openxmlformats.org/officeDocument/2006/relationships/hyperlink" Target="http://earthobservatory.nasa.gov/" TargetMode="External"/><Relationship Id="rId9" Type="http://schemas.openxmlformats.org/officeDocument/2006/relationships/hyperlink" Target="http://antwrp.gsfc.nasa.gov/cgi-bin/apod/apod_search?spirit+mars" TargetMode="External"/><Relationship Id="rId10" Type="http://schemas.openxmlformats.org/officeDocument/2006/relationships/hyperlink" Target="http://astrobiology.arc.nasa.gov/roadmap/goals/g8_mars_europa.html" TargetMode="External"/></Relationships>
</file>

<file path=ppt/notesSlides/_rels/notesSlide45.xml.rels><?xml version="1.0" encoding="UTF-8" standalone="yes"?>
<Relationships xmlns="http://schemas.openxmlformats.org/package/2006/relationships"><Relationship Id="rId11" Type="http://schemas.openxmlformats.org/officeDocument/2006/relationships/hyperlink" Target="http://en.wikipedia.org/wiki/Rift_valley" TargetMode="External"/><Relationship Id="rId12" Type="http://schemas.openxmlformats.org/officeDocument/2006/relationships/hyperlink" Target="http://en.wikipedia.org/wiki/Volcanoes" TargetMode="External"/><Relationship Id="rId13" Type="http://schemas.openxmlformats.org/officeDocument/2006/relationships/hyperlink" Target="http://en.wikipedia.org/wiki/Inferior_planet" TargetMode="External"/><Relationship Id="rId1" Type="http://schemas.openxmlformats.org/officeDocument/2006/relationships/notesMaster" Target="../notesMasters/notesMaster1.xml"/><Relationship Id="rId2" Type="http://schemas.openxmlformats.org/officeDocument/2006/relationships/slide" Target="../slides/slide46.xml"/><Relationship Id="rId3" Type="http://schemas.openxmlformats.org/officeDocument/2006/relationships/hyperlink" Target="http://en.wikipedia.org/wiki/Terrestrial_planet" TargetMode="External"/><Relationship Id="rId4" Type="http://schemas.openxmlformats.org/officeDocument/2006/relationships/hyperlink" Target="http://en.wikipedia.org/wiki/Rock_(geology)" TargetMode="External"/><Relationship Id="rId5" Type="http://schemas.openxmlformats.org/officeDocument/2006/relationships/hyperlink" Target="http://en.wikipedia.org/wiki/Silicates" TargetMode="External"/><Relationship Id="rId6" Type="http://schemas.openxmlformats.org/officeDocument/2006/relationships/hyperlink" Target="http://en.wikipedia.org/wiki/Crust_(geology)" TargetMode="External"/><Relationship Id="rId7" Type="http://schemas.openxmlformats.org/officeDocument/2006/relationships/hyperlink" Target="http://en.wikipedia.org/wiki/Mantle_(geology)" TargetMode="External"/><Relationship Id="rId8" Type="http://schemas.openxmlformats.org/officeDocument/2006/relationships/hyperlink" Target="http://en.wikipedia.org/wiki/Iron" TargetMode="External"/><Relationship Id="rId9" Type="http://schemas.openxmlformats.org/officeDocument/2006/relationships/hyperlink" Target="http://en.wikipedia.org/wiki/Planetary_core" TargetMode="External"/><Relationship Id="rId10" Type="http://schemas.openxmlformats.org/officeDocument/2006/relationships/hyperlink" Target="http://en.wikipedia.org/wiki/Impact_crater" TargetMode="Externa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11" Type="http://schemas.openxmlformats.org/officeDocument/2006/relationships/hyperlink" Target="http://starchild.gsfc.nasa.gov/docs/StarChild/solar_system_level2/cassini_division.html" TargetMode="External"/><Relationship Id="rId12" Type="http://schemas.openxmlformats.org/officeDocument/2006/relationships/hyperlink" Target="http://starchild.gsfc.nasa.gov/docs/StarChild/glossary_level2/glossary_text.html%23astronomer" TargetMode="External"/><Relationship Id="rId13" Type="http://schemas.openxmlformats.org/officeDocument/2006/relationships/hyperlink" Target="http://starchild.gsfc.nasa.gov/docs/StarChild/glossary_level2/glossary_text.html%23satellite" TargetMode="External"/><Relationship Id="rId14" Type="http://schemas.openxmlformats.org/officeDocument/2006/relationships/hyperlink" Target="http://starchild.gsfc.nasa.gov/docs/StarChild/glossary_level2/glossary_text.html%23orbit" TargetMode="External"/><Relationship Id="rId15" Type="http://schemas.openxmlformats.org/officeDocument/2006/relationships/hyperlink" Target="http://starchild.gsfc.nasa.gov/docs/StarChild/glossary_level2/glossary_text.html%23mantle" TargetMode="External"/><Relationship Id="rId16" Type="http://schemas.openxmlformats.org/officeDocument/2006/relationships/hyperlink" Target="http://starchild.gsfc.nasa.gov/docs/StarChild/glossary_level2/glossary_text.html%23magnetic_field" TargetMode="External"/><Relationship Id="rId17" Type="http://schemas.openxmlformats.org/officeDocument/2006/relationships/hyperlink" Target="http://starchild.gsfc.nasa.gov/docs/StarChild/solar_system_level2/saturn_moons.html" TargetMode="External"/><Relationship Id="rId1" Type="http://schemas.openxmlformats.org/officeDocument/2006/relationships/notesMaster" Target="../notesMasters/notesMaster1.xml"/><Relationship Id="rId2" Type="http://schemas.openxmlformats.org/officeDocument/2006/relationships/slide" Target="../slides/slide49.xml"/><Relationship Id="rId3" Type="http://schemas.openxmlformats.org/officeDocument/2006/relationships/hyperlink" Target="http://www.jpl.nasa.gov/saturn/faq.html" TargetMode="External"/><Relationship Id="rId4" Type="http://schemas.openxmlformats.org/officeDocument/2006/relationships/hyperlink" Target="http://spacekids.hq.nasa.gov/osskids/animate/saturn.html" TargetMode="External"/><Relationship Id="rId5" Type="http://schemas.openxmlformats.org/officeDocument/2006/relationships/hyperlink" Target="http://seds.lpl.arizona.edu/billa/nineplanets/saturn.html" TargetMode="External"/><Relationship Id="rId6" Type="http://schemas.openxmlformats.org/officeDocument/2006/relationships/hyperlink" Target="http://ask.yahoo.com/ask/20010625.html" TargetMode="External"/><Relationship Id="rId7" Type="http://schemas.openxmlformats.org/officeDocument/2006/relationships/hyperlink" Target="http://starchild.gsfc.nasa.gov/docs/StarChild/glossary_level2/glossary_text.html%23atmosphere" TargetMode="External"/><Relationship Id="rId8" Type="http://schemas.openxmlformats.org/officeDocument/2006/relationships/hyperlink" Target="http://starchild.gsfc.nasa.gov/docs/StarChild/glossary_level2/glossary_text.html%23kilometer" TargetMode="External"/><Relationship Id="rId9" Type="http://schemas.openxmlformats.org/officeDocument/2006/relationships/hyperlink" Target="http://starchild.gsfc.nasa.gov/docs/StarChild/solar_system_level2/saturn_storm.html" TargetMode="External"/><Relationship Id="rId10" Type="http://schemas.openxmlformats.org/officeDocument/2006/relationships/hyperlink" Target="http://starchild.gsfc.nasa.gov/docs/StarChild/solar_system_level2/saturn_rings.html" TargetMode="Externa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7.xml.rels><?xml version="1.0" encoding="UTF-8" standalone="yes"?>
<Relationships xmlns="http://schemas.openxmlformats.org/package/2006/relationships"><Relationship Id="rId11" Type="http://schemas.openxmlformats.org/officeDocument/2006/relationships/hyperlink" Target="http://antwrp.gsfc.nasa.gov/cgi-bin/apod/ap950819.html" TargetMode="External"/><Relationship Id="rId12" Type="http://schemas.openxmlformats.org/officeDocument/2006/relationships/hyperlink" Target="http://antwrp.gsfc.nasa.gov/cgi-bin/apod/ap950730.html" TargetMode="External"/><Relationship Id="rId13" Type="http://schemas.openxmlformats.org/officeDocument/2006/relationships/hyperlink" Target="http://en.wikipedia.org/wiki/Titan_(moon)" TargetMode="External"/><Relationship Id="rId14" Type="http://schemas.openxmlformats.org/officeDocument/2006/relationships/hyperlink" Target="http://en.wikipedia.org/wiki/Enceladus_(moon)" TargetMode="External"/><Relationship Id="rId15" Type="http://schemas.openxmlformats.org/officeDocument/2006/relationships/hyperlink" Target="http://en.wikipedia.org/wiki/Mercury_(planet)" TargetMode="External"/><Relationship Id="rId1" Type="http://schemas.openxmlformats.org/officeDocument/2006/relationships/notesMaster" Target="../notesMasters/notesMaster1.xml"/><Relationship Id="rId2" Type="http://schemas.openxmlformats.org/officeDocument/2006/relationships/slide" Target="../slides/slide62.xml"/><Relationship Id="rId3" Type="http://schemas.openxmlformats.org/officeDocument/2006/relationships/hyperlink" Target="http://www.stsci.edu/ftp/pubinfo/gif/SatStorm.txt" TargetMode="External"/><Relationship Id="rId4" Type="http://schemas.openxmlformats.org/officeDocument/2006/relationships/hyperlink" Target="http://seds.lpl.arizona.edu/nineplanets/nineplanets/saturn.html" TargetMode="External"/><Relationship Id="rId5" Type="http://schemas.openxmlformats.org/officeDocument/2006/relationships/hyperlink" Target="http://www.c3.lanl.gov/~cjhamil/SolarSystem/saturn.html" TargetMode="External"/><Relationship Id="rId6" Type="http://schemas.openxmlformats.org/officeDocument/2006/relationships/hyperlink" Target="http://antwrp.gsfc.nasa.gov/cgi-bin/apod/lib/glossary.html%23hydrogen" TargetMode="External"/><Relationship Id="rId7" Type="http://schemas.openxmlformats.org/officeDocument/2006/relationships/hyperlink" Target="http://antwrp.gsfc.nasa.gov/cgi-bin/apod/lib/glossary.html%23helium" TargetMode="External"/><Relationship Id="rId8" Type="http://schemas.openxmlformats.org/officeDocument/2006/relationships/hyperlink" Target="http://antwrp.gsfc.nasa.gov/cgi-bin/apod/ap950622.html" TargetMode="External"/><Relationship Id="rId9" Type="http://schemas.openxmlformats.org/officeDocument/2006/relationships/hyperlink" Target="http://antwrp.gsfc.nasa.gov/cgi-bin/apod/ap950810.html" TargetMode="External"/><Relationship Id="rId10" Type="http://schemas.openxmlformats.org/officeDocument/2006/relationships/hyperlink" Target="http://stardust.jpl.nasa.gov/planets/welcome/saturn.htm" TargetMode="External"/></Relationships>
</file>

<file path=ppt/notesSlides/_rels/notesSlide58.xml.rels><?xml version="1.0" encoding="UTF-8" standalone="yes"?>
<Relationships xmlns="http://schemas.openxmlformats.org/package/2006/relationships"><Relationship Id="rId11" Type="http://schemas.openxmlformats.org/officeDocument/2006/relationships/hyperlink" Target="http://starchild.gsfc.nasa.gov/docs/StarChild/solar_system_level2/uranus_satellites.html" TargetMode="External"/><Relationship Id="rId12" Type="http://schemas.openxmlformats.org/officeDocument/2006/relationships/hyperlink" Target="http://en.wikipedia.org/wiki/Uranus" TargetMode="External"/><Relationship Id="rId13" Type="http://schemas.openxmlformats.org/officeDocument/2006/relationships/hyperlink" Target="http://en.wikipedia.org/wiki/Axial_tilt" TargetMode="External"/><Relationship Id="rId14" Type="http://schemas.openxmlformats.org/officeDocument/2006/relationships/hyperlink" Target="http://en.wikipedia.org/wiki/Ecliptic" TargetMode="External"/><Relationship Id="rId15" Type="http://schemas.openxmlformats.org/officeDocument/2006/relationships/hyperlink" Target="http://en.wikipedia.org/wiki/Titania_(moon)" TargetMode="External"/><Relationship Id="rId16" Type="http://schemas.openxmlformats.org/officeDocument/2006/relationships/hyperlink" Target="http://en.wikipedia.org/wiki/Oberon_(moon)" TargetMode="External"/><Relationship Id="rId17" Type="http://schemas.openxmlformats.org/officeDocument/2006/relationships/hyperlink" Target="http://en.wikipedia.org/wiki/Umbriel_(moon)" TargetMode="External"/><Relationship Id="rId18" Type="http://schemas.openxmlformats.org/officeDocument/2006/relationships/hyperlink" Target="http://en.wikipedia.org/wiki/Ariel_(moon)" TargetMode="External"/><Relationship Id="rId19" Type="http://schemas.openxmlformats.org/officeDocument/2006/relationships/hyperlink" Target="http://en.wikipedia.org/wiki/Miranda_(moon)" TargetMode="External"/><Relationship Id="rId1" Type="http://schemas.openxmlformats.org/officeDocument/2006/relationships/notesMaster" Target="../notesMasters/notesMaster1.xml"/><Relationship Id="rId2" Type="http://schemas.openxmlformats.org/officeDocument/2006/relationships/slide" Target="../slides/slide63.xml"/><Relationship Id="rId3" Type="http://schemas.openxmlformats.org/officeDocument/2006/relationships/hyperlink" Target="http://starchild.gsfc.nasa.gov/docs/StarChild/glossary_level2/glossary_text.html%23solar_system" TargetMode="External"/><Relationship Id="rId4" Type="http://schemas.openxmlformats.org/officeDocument/2006/relationships/hyperlink" Target="http://starchild.gsfc.nasa.gov/docs/StarChild/glossary_level2/glossary_text.html%23rotation" TargetMode="External"/><Relationship Id="rId5" Type="http://schemas.openxmlformats.org/officeDocument/2006/relationships/hyperlink" Target="http://starchild.gsfc.nasa.gov/docs/StarChild/glossary_level2/glossary_text.html%23orbit" TargetMode="External"/><Relationship Id="rId6" Type="http://schemas.openxmlformats.org/officeDocument/2006/relationships/hyperlink" Target="http://starchild.gsfc.nasa.gov/docs/StarChild/solar_system_level2/uranus_poles.html" TargetMode="External"/><Relationship Id="rId7" Type="http://schemas.openxmlformats.org/officeDocument/2006/relationships/hyperlink" Target="http://starchild.gsfc.nasa.gov/docs/StarChild/glossary_level2/glossary_text.html%23atmosphere" TargetMode="External"/><Relationship Id="rId8" Type="http://schemas.openxmlformats.org/officeDocument/2006/relationships/hyperlink" Target="http://starchild.gsfc.nasa.gov/docs/StarChild/glossary_level2/glossary_text.html%23kilometer" TargetMode="External"/><Relationship Id="rId9" Type="http://schemas.openxmlformats.org/officeDocument/2006/relationships/hyperlink" Target="http://starchild.gsfc.nasa.gov/docs/StarChild/solar_system_level2/uranus_rings.html" TargetMode="External"/><Relationship Id="rId10" Type="http://schemas.openxmlformats.org/officeDocument/2006/relationships/hyperlink" Target="http://starchild.gsfc.nasa.gov/docs/StarChild/glossary_level2/glossary_text.html%23satellite" TargetMode="Externa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en.wikipedia.org/wiki/Neptune" TargetMode="External"/><Relationship Id="rId4" Type="http://schemas.openxmlformats.org/officeDocument/2006/relationships/hyperlink" Target="http://en.wikipedia.org/wiki/Triton_(moon)" TargetMode="External"/><Relationship Id="rId5" Type="http://schemas.openxmlformats.org/officeDocument/2006/relationships/hyperlink" Target="http://en.wikipedia.org/wiki/Liquid_nitrogen" TargetMode="External"/><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0.xml.rels><?xml version="1.0" encoding="UTF-8" standalone="yes"?>
<Relationships xmlns="http://schemas.openxmlformats.org/package/2006/relationships"><Relationship Id="rId20" Type="http://schemas.openxmlformats.org/officeDocument/2006/relationships/hyperlink" Target="http://en.wikipedia.org/wiki/Planet" TargetMode="External"/><Relationship Id="rId21" Type="http://schemas.openxmlformats.org/officeDocument/2006/relationships/hyperlink" Target="http://en.wikipedia.org/wiki/Small_solar_system_bodies" TargetMode="External"/><Relationship Id="rId22" Type="http://schemas.openxmlformats.org/officeDocument/2006/relationships/hyperlink" Target="http://en.wikipedia.org/wiki/1_Ceres" TargetMode="External"/><Relationship Id="rId23" Type="http://schemas.openxmlformats.org/officeDocument/2006/relationships/hyperlink" Target="http://en.wikipedia.org/wiki/Pluto" TargetMode="External"/><Relationship Id="rId24" Type="http://schemas.openxmlformats.org/officeDocument/2006/relationships/hyperlink" Target="http://en.wikipedia.org/wiki/Eris_(dwarf_planet)" TargetMode="External"/><Relationship Id="rId25" Type="http://schemas.openxmlformats.org/officeDocument/2006/relationships/hyperlink" Target="http://amazing-space.stsci.edu/news/term-full.php?t=observation&amp;u=/news/archive/2006/02/" TargetMode="External"/><Relationship Id="rId26" Type="http://schemas.openxmlformats.org/officeDocument/2006/relationships/hyperlink" Target="http://amazing-space.stsci.edu/news/term-full.php?t=orbit&amp;u=/news/archive/2006/02/" TargetMode="External"/><Relationship Id="rId27" Type="http://schemas.openxmlformats.org/officeDocument/2006/relationships/hyperlink" Target="http://amazing-space.stsci.edu/news/archive/2006/02/ill-02.php" TargetMode="External"/><Relationship Id="rId28" Type="http://schemas.openxmlformats.org/officeDocument/2006/relationships/hyperlink" Target="http://amazing-space.stsci.edu/news/term-full.php?t=kuiper_belt&amp;u=/news/archive/2006/02/" TargetMode="External"/><Relationship Id="rId29" Type="http://schemas.openxmlformats.org/officeDocument/2006/relationships/hyperlink" Target="http://amazing-space.stsci.edu/news/archive/2006/02/photo-01.php" TargetMode="External"/><Relationship Id="rId1" Type="http://schemas.openxmlformats.org/officeDocument/2006/relationships/notesMaster" Target="../notesMasters/notesMaster1.xml"/><Relationship Id="rId2" Type="http://schemas.openxmlformats.org/officeDocument/2006/relationships/slide" Target="../slides/slide65.xml"/><Relationship Id="rId3" Type="http://schemas.openxmlformats.org/officeDocument/2006/relationships/hyperlink" Target="http://en.wikipedia.org/wiki/International_Astronomical_Union" TargetMode="External"/><Relationship Id="rId4" Type="http://schemas.openxmlformats.org/officeDocument/2006/relationships/hyperlink" Target="http://en.wikipedia.org/wiki/Scientific" TargetMode="External"/><Relationship Id="rId5" Type="http://schemas.openxmlformats.org/officeDocument/2006/relationships/hyperlink" Target="http://en.wikipedia.org/wiki/Astronomical" TargetMode="External"/><Relationship Id="rId30" Type="http://schemas.openxmlformats.org/officeDocument/2006/relationships/hyperlink" Target="http://amazing-space.stsci.edu/news/archive/2006/02/photo-02.php" TargetMode="External"/><Relationship Id="rId31" Type="http://schemas.openxmlformats.org/officeDocument/2006/relationships/hyperlink" Target="http://amazing-space.stsci.edu/news/term-full.php?t=astronomer&amp;u=/news/archive/2006/02/" TargetMode="External"/><Relationship Id="rId32" Type="http://schemas.openxmlformats.org/officeDocument/2006/relationships/hyperlink" Target="http://amazing-space.stsci.edu/news/archive/2006/02/photo-03.php" TargetMode="External"/><Relationship Id="rId9" Type="http://schemas.openxmlformats.org/officeDocument/2006/relationships/hyperlink" Target="http://en.wikipedia.org/wiki/Solar_System" TargetMode="External"/><Relationship Id="rId6" Type="http://schemas.openxmlformats.org/officeDocument/2006/relationships/hyperlink" Target="http://en.wikipedia.org/wiki/Nomenclature" TargetMode="External"/><Relationship Id="rId7" Type="http://schemas.openxmlformats.org/officeDocument/2006/relationships/hyperlink" Target="http://en.wikipedia.org/wiki/2006_redefinition_of_planet" TargetMode="External"/><Relationship Id="rId8" Type="http://schemas.openxmlformats.org/officeDocument/2006/relationships/hyperlink" Target="http://en.wikipedia.org/wiki/Celestial_body" TargetMode="External"/><Relationship Id="rId33" Type="http://schemas.openxmlformats.org/officeDocument/2006/relationships/hyperlink" Target="http://amazing-space.stsci.edu/news/term-full.php?t=gravity&amp;u=/news/archive/2006/02/" TargetMode="External"/><Relationship Id="rId10" Type="http://schemas.openxmlformats.org/officeDocument/2006/relationships/hyperlink" Target="http://en.wikipedia.org/wiki/Orbit" TargetMode="External"/><Relationship Id="rId11" Type="http://schemas.openxmlformats.org/officeDocument/2006/relationships/hyperlink" Target="http://en.wikipedia.org/wiki/Sun" TargetMode="External"/><Relationship Id="rId12" Type="http://schemas.openxmlformats.org/officeDocument/2006/relationships/hyperlink" Target="http://en.wikipedia.org/wiki/Mass" TargetMode="External"/><Relationship Id="rId13" Type="http://schemas.openxmlformats.org/officeDocument/2006/relationships/hyperlink" Target="http://en.wikipedia.org/wiki/Gravity" TargetMode="External"/><Relationship Id="rId14" Type="http://schemas.openxmlformats.org/officeDocument/2006/relationships/hyperlink" Target="http://en.wikipedia.org/wiki/Rigid_body" TargetMode="External"/><Relationship Id="rId15" Type="http://schemas.openxmlformats.org/officeDocument/2006/relationships/hyperlink" Target="http://en.wikipedia.org/wiki/Hydrostatic_equilibrium" TargetMode="External"/><Relationship Id="rId16" Type="http://schemas.openxmlformats.org/officeDocument/2006/relationships/hyperlink" Target="http://en.wikipedia.org/wiki/Clearing_the_neighbourhood" TargetMode="External"/><Relationship Id="rId17" Type="http://schemas.openxmlformats.org/officeDocument/2006/relationships/hyperlink" Target="http://en.wikipedia.org/wiki/Natural_satellite" TargetMode="External"/><Relationship Id="rId18" Type="http://schemas.openxmlformats.org/officeDocument/2006/relationships/hyperlink" Target="http://en.wikipedia.org/wiki/Solar_system" TargetMode="External"/><Relationship Id="rId19" Type="http://schemas.openxmlformats.org/officeDocument/2006/relationships/hyperlink" Target="http://en.wikipedia.org/wiki/Resolution" TargetMode="External"/></Relationships>
</file>

<file path=ppt/notesSlides/_rels/notesSlide61.xml.rels><?xml version="1.0" encoding="UTF-8" standalone="yes"?>
<Relationships xmlns="http://schemas.openxmlformats.org/package/2006/relationships"><Relationship Id="rId11" Type="http://schemas.openxmlformats.org/officeDocument/2006/relationships/hyperlink" Target="http://csep10.phys.utk.edu/astr161/lect/mars/atmosphere.html" TargetMode="External"/><Relationship Id="rId12" Type="http://schemas.openxmlformats.org/officeDocument/2006/relationships/hyperlink" Target="http://www.esa.int/SPECIALS/Mars_Express/SEMCHPYEM4E_1.html" TargetMode="External"/><Relationship Id="rId13" Type="http://schemas.openxmlformats.org/officeDocument/2006/relationships/hyperlink" Target="http://antwrp.gsfc.nasa.gov/apod/ap050223.html" TargetMode="External"/><Relationship Id="rId14" Type="http://schemas.openxmlformats.org/officeDocument/2006/relationships/hyperlink" Target="http://www.lpi.usra.edu/publications/slidesets/craters/" TargetMode="External"/><Relationship Id="rId15" Type="http://schemas.openxmlformats.org/officeDocument/2006/relationships/hyperlink" Target="http://mars.jpl.nasa.gov/" TargetMode="External"/><Relationship Id="rId1" Type="http://schemas.openxmlformats.org/officeDocument/2006/relationships/notesMaster" Target="../notesMasters/notesMaster1.xml"/><Relationship Id="rId2" Type="http://schemas.openxmlformats.org/officeDocument/2006/relationships/slide" Target="../slides/slide66.xml"/><Relationship Id="rId3" Type="http://schemas.openxmlformats.org/officeDocument/2006/relationships/hyperlink" Target="http://adsabs.harvard.edu/cgi-bin/nph-bib_query?bibcode=2005LPI....36.1741M" TargetMode="External"/><Relationship Id="rId4" Type="http://schemas.openxmlformats.org/officeDocument/2006/relationships/hyperlink" Target="http://www.esa.int/" TargetMode="External"/><Relationship Id="rId5" Type="http://schemas.openxmlformats.org/officeDocument/2006/relationships/hyperlink" Target="http://www.esa.int/SPECIALS/Mars_Express/SEMFU55V9ED_0.html" TargetMode="External"/><Relationship Id="rId6" Type="http://schemas.openxmlformats.org/officeDocument/2006/relationships/hyperlink" Target="http://www.nineplanets.org/mars.html" TargetMode="External"/><Relationship Id="rId7" Type="http://schemas.openxmlformats.org/officeDocument/2006/relationships/hyperlink" Target="http://antwrp.gsfc.nasa.gov/apod/ap010628.html" TargetMode="External"/><Relationship Id="rId8" Type="http://schemas.openxmlformats.org/officeDocument/2006/relationships/hyperlink" Target="http://antwrp.gsfc.nasa.gov/apod/ap021224.html" TargetMode="External"/><Relationship Id="rId9" Type="http://schemas.openxmlformats.org/officeDocument/2006/relationships/hyperlink" Target="http://antwrp.gsfc.nasa.gov/apod/ap970804.html" TargetMode="External"/><Relationship Id="rId10" Type="http://schemas.openxmlformats.org/officeDocument/2006/relationships/hyperlink" Target="http://www.windows.ucar.edu/tour/link=/comets/sublimation.html"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E0940175-E22E-8C4F-834E-DDE76C5B6DD6}" type="slidenum">
              <a:rPr lang="en-US"/>
              <a:pPr/>
              <a:t>1</a:t>
            </a:fld>
            <a:endParaRPr 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r>
              <a:rPr lang="en-US" dirty="0" smtClean="0"/>
              <a:t>My name is </a:t>
            </a:r>
            <a:r>
              <a:rPr lang="en-US" dirty="0" err="1" smtClean="0"/>
              <a:t>Priya</a:t>
            </a:r>
            <a:r>
              <a:rPr lang="en-US" dirty="0" smtClean="0"/>
              <a:t> Desai and</a:t>
            </a:r>
            <a:r>
              <a:rPr lang="en-US" baseline="0" dirty="0" smtClean="0"/>
              <a:t> some of you know me as </a:t>
            </a:r>
            <a:r>
              <a:rPr lang="en-US" baseline="0" dirty="0" err="1" smtClean="0"/>
              <a:t>Aman’s</a:t>
            </a:r>
            <a:r>
              <a:rPr lang="en-US" baseline="0" dirty="0" smtClean="0"/>
              <a:t> mom. While </a:t>
            </a:r>
            <a:r>
              <a:rPr lang="en-US" baseline="0" dirty="0" err="1" smtClean="0"/>
              <a:t>Aman</a:t>
            </a:r>
            <a:r>
              <a:rPr lang="en-US" baseline="0" dirty="0" smtClean="0"/>
              <a:t> is at school; I have  a different job. I am an astronomer or an astrophysicist. </a:t>
            </a:r>
          </a:p>
          <a:p>
            <a:pPr eaLnBrk="1" hangingPunct="1"/>
            <a:r>
              <a:rPr lang="en-US" baseline="0" dirty="0" smtClean="0"/>
              <a:t>Do you know what that is?</a:t>
            </a:r>
          </a:p>
          <a:p>
            <a:pPr eaLnBrk="1" hangingPunct="1"/>
            <a:r>
              <a:rPr lang="en-US" baseline="0" dirty="0" smtClean="0"/>
              <a:t>Well when </a:t>
            </a:r>
            <a:r>
              <a:rPr lang="en-US" baseline="0" dirty="0" err="1" smtClean="0"/>
              <a:t>Aman</a:t>
            </a:r>
            <a:r>
              <a:rPr lang="en-US" baseline="0" dirty="0" smtClean="0"/>
              <a:t> told me that you were studying about the sun and moon and stars and asked if I could come and give a presentation; I said yes and so here I am. </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E0940175-E22E-8C4F-834E-DDE76C5B6DD6}" type="slidenum">
              <a:rPr lang="en-US"/>
              <a:pPr/>
              <a:t>2</a:t>
            </a:fld>
            <a:endParaRPr 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dirty="0" smtClean="0"/>
          </a:p>
          <a:p>
            <a:pPr eaLnBrk="1" hangingPunct="1"/>
            <a:endParaRPr lang="en-US" dirty="0" smtClean="0"/>
          </a:p>
          <a:p>
            <a:pPr eaLnBrk="1" hangingPunct="1"/>
            <a:r>
              <a:rPr lang="en-US" dirty="0" smtClean="0"/>
              <a:t>The title is “Wanderers in the night sky”. I have deliberately used the word “</a:t>
            </a:r>
            <a:r>
              <a:rPr lang="en-US" baseline="0" dirty="0" smtClean="0"/>
              <a:t>wanderers” ..it has a special </a:t>
            </a:r>
            <a:endParaRPr lang="en-US" dirty="0" smtClean="0"/>
          </a:p>
          <a:p>
            <a:pPr eaLnBrk="1" hangingPunct="1"/>
            <a:r>
              <a:rPr lang="en-US" dirty="0" smtClean="0"/>
              <a:t>Significance and I will give you a hint  why during the presentation so lets see how many of you catch it.</a:t>
            </a:r>
          </a:p>
          <a:p>
            <a:pPr eaLnBrk="1" hangingPunct="1"/>
            <a:endParaRPr lang="en-US" dirty="0" smtClean="0"/>
          </a:p>
          <a:p>
            <a:pPr eaLnBrk="1" hangingPunct="1"/>
            <a:r>
              <a:rPr lang="en-US" dirty="0" smtClean="0"/>
              <a:t>Before we start wandering ..we should know our address </a:t>
            </a:r>
            <a:r>
              <a:rPr lang="en-US" dirty="0" err="1" smtClean="0"/>
              <a:t>home..to</a:t>
            </a:r>
            <a:r>
              <a:rPr lang="en-US" baseline="0" dirty="0" smtClean="0"/>
              <a:t> tell any aliens we may meet or if we get lost.</a:t>
            </a:r>
          </a:p>
          <a:p>
            <a:pPr eaLnBrk="1" hangingPunct="1"/>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DD0BD05A-0953-2941-AD3A-BBB1C1F52203}" type="slidenum">
              <a:rPr lang="en-US"/>
              <a:pPr/>
              <a:t>3</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dirty="0" smtClean="0"/>
          </a:p>
          <a:p>
            <a:pPr eaLnBrk="1" hangingPunct="1"/>
            <a:r>
              <a:rPr lang="en-US" dirty="0" smtClean="0"/>
              <a:t>Suppose you met an alien and he wanted to know your address?</a:t>
            </a:r>
          </a:p>
          <a:p>
            <a:pPr eaLnBrk="1" hangingPunct="1"/>
            <a:r>
              <a:rPr lang="en-US" dirty="0" smtClean="0"/>
              <a:t>What would it be?</a:t>
            </a:r>
          </a:p>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C4270045-C484-7042-90E4-80326EED1FDB}" type="slidenum">
              <a:rPr lang="en-US"/>
              <a:pPr/>
              <a:t>4</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DD0BD05A-0953-2941-AD3A-BBB1C1F52203}" type="slidenum">
              <a:rPr lang="en-US"/>
              <a:pPr/>
              <a:t>5</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7E9A60CE-1B8D-284A-8044-265C9C743BE6}" type="slidenum">
              <a:rPr lang="en-US"/>
              <a:pPr/>
              <a:t>6</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DD0BD05A-0953-2941-AD3A-BBB1C1F52203}" type="slidenum">
              <a:rPr lang="en-US"/>
              <a:pPr/>
              <a:t>7</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7E9A60CE-1B8D-284A-8044-265C9C743BE6}" type="slidenum">
              <a:rPr lang="en-US"/>
              <a:pPr/>
              <a:t>8</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DD0BD05A-0953-2941-AD3A-BBB1C1F52203}" type="slidenum">
              <a:rPr lang="en-US"/>
              <a:pPr/>
              <a:t>9</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7E9A60CE-1B8D-284A-8044-265C9C743BE6}" type="slidenum">
              <a:rPr lang="en-US"/>
              <a:pPr/>
              <a:t>10</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DD0BD05A-0953-2941-AD3A-BBB1C1F52203}" type="slidenum">
              <a:rPr lang="en-US"/>
              <a:pPr/>
              <a:t>11</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a:p>
          <a:p>
            <a:pPr eaLnBrk="1" hangingPunct="1"/>
            <a:r>
              <a:rPr lang="en-US"/>
              <a:t>So suppose you were a space traveller and you had to punch in your home  address or coordinates what would they be?</a:t>
            </a:r>
          </a:p>
          <a:p>
            <a:pPr eaLnBrk="1" hangingPunct="1"/>
            <a:endParaRPr lang="en-US"/>
          </a:p>
          <a:p>
            <a:pPr eaLnBrk="1" hangingPunct="1"/>
            <a:endParaRPr lang="en-US"/>
          </a:p>
          <a:p>
            <a:pPr eaLnBrk="1" hangingPunct="1"/>
            <a:r>
              <a:rPr lang="en-US"/>
              <a:t>This in general is a popular idea and well received. Cheryl suggests I flip the order ie go from the Milkyway</a:t>
            </a:r>
          </a:p>
          <a:p>
            <a:pPr eaLnBrk="1" hangingPunct="1"/>
            <a:r>
              <a:rPr lang="en-US"/>
              <a:t>To- Solar system—to—earth etc instead of the other waya around. I don’t agree.</a:t>
            </a:r>
          </a:p>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FF1344CC-ECC8-2043-B618-20FBAF5AEADD}" type="slidenum">
              <a:rPr lang="en-US"/>
              <a:pPr/>
              <a:t>12</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DD0BD05A-0953-2941-AD3A-BBB1C1F52203}" type="slidenum">
              <a:rPr lang="en-US"/>
              <a:pPr/>
              <a:t>13</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6F89F0F5-E1F8-7040-99E8-52A358DA7639}" type="slidenum">
              <a:rPr lang="en-US"/>
              <a:pPr/>
              <a:t>14</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DD0BD05A-0953-2941-AD3A-BBB1C1F52203}" type="slidenum">
              <a:rPr lang="en-US"/>
              <a:pPr/>
              <a:t>15</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A5B908EF-A66F-9841-9D89-89BD952E85E6}" type="slidenum">
              <a:rPr lang="en-US"/>
              <a:pPr/>
              <a:t>16</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DD0BD05A-0953-2941-AD3A-BBB1C1F52203}" type="slidenum">
              <a:rPr lang="en-US"/>
              <a:pPr/>
              <a:t>17</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a:p>
          <a:p>
            <a:pPr eaLnBrk="1" hangingPunct="1"/>
            <a:r>
              <a:rPr lang="en-US"/>
              <a:t>So suppose you were a space traveller and you had to punch in your home  address or coordinates what would they be?</a:t>
            </a:r>
          </a:p>
          <a:p>
            <a:pPr eaLnBrk="1" hangingPunct="1"/>
            <a:endParaRPr lang="en-US"/>
          </a:p>
          <a:p>
            <a:pPr eaLnBrk="1" hangingPunct="1"/>
            <a:endParaRPr lang="en-US"/>
          </a:p>
          <a:p>
            <a:pPr eaLnBrk="1" hangingPunct="1"/>
            <a:r>
              <a:rPr lang="en-US"/>
              <a:t>This in general is a popular idea and well received. Cheryl suggests I flip the order ie go from the Milkyway</a:t>
            </a:r>
          </a:p>
          <a:p>
            <a:pPr eaLnBrk="1" hangingPunct="1"/>
            <a:r>
              <a:rPr lang="en-US"/>
              <a:t>To- Solar system—to—earth etc instead of the other waya around. I don’t agree.</a:t>
            </a:r>
          </a:p>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39B46AD4-BA4B-C748-9255-FF797A377940}" type="slidenum">
              <a:rPr lang="en-US"/>
              <a:pPr/>
              <a:t>18</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r>
              <a:rPr lang="en-US"/>
              <a:t>The </a:t>
            </a:r>
            <a:r>
              <a:rPr lang="en-US" b="1"/>
              <a:t>Solar System</a:t>
            </a:r>
            <a:r>
              <a:rPr lang="en-US"/>
              <a:t> or </a:t>
            </a:r>
            <a:r>
              <a:rPr lang="en-US" b="1"/>
              <a:t>solar system</a:t>
            </a:r>
            <a:r>
              <a:rPr lang="en-US" baseline="30000">
                <a:hlinkClick r:id="" action="ppaction://noaction"/>
              </a:rPr>
              <a:t>[1]</a:t>
            </a:r>
            <a:r>
              <a:rPr lang="en-US"/>
              <a:t> is the </a:t>
            </a:r>
            <a:r>
              <a:rPr lang="en-US">
                <a:hlinkClick r:id="rId3" tooltip="Star system"/>
              </a:rPr>
              <a:t>system</a:t>
            </a:r>
            <a:r>
              <a:rPr lang="en-US"/>
              <a:t> comprising the </a:t>
            </a:r>
            <a:r>
              <a:rPr lang="en-US">
                <a:hlinkClick r:id="rId4" tooltip="Sun"/>
              </a:rPr>
              <a:t>Sun</a:t>
            </a:r>
            <a:r>
              <a:rPr lang="en-US"/>
              <a:t> and the retinue of </a:t>
            </a:r>
            <a:r>
              <a:rPr lang="en-US">
                <a:hlinkClick r:id="rId5" tooltip="Astronomical object"/>
              </a:rPr>
              <a:t>celestial objects</a:t>
            </a:r>
            <a:r>
              <a:rPr lang="en-US"/>
              <a:t> </a:t>
            </a:r>
            <a:r>
              <a:rPr lang="en-US">
                <a:hlinkClick r:id="rId6" tooltip="Gravity"/>
              </a:rPr>
              <a:t>gravitationally</a:t>
            </a:r>
            <a:r>
              <a:rPr lang="en-US"/>
              <a:t> bound to it: the eight </a:t>
            </a:r>
            <a:r>
              <a:rPr lang="en-US">
                <a:hlinkClick r:id="rId7" tooltip="Planet"/>
              </a:rPr>
              <a:t>planets</a:t>
            </a:r>
            <a:r>
              <a:rPr lang="en-US"/>
              <a:t>, their 162 known </a:t>
            </a:r>
            <a:r>
              <a:rPr lang="en-US">
                <a:hlinkClick r:id="rId8" tooltip="Natural satellite"/>
              </a:rPr>
              <a:t>moons</a:t>
            </a:r>
            <a:r>
              <a:rPr lang="en-US" baseline="30000">
                <a:hlinkClick r:id="" action="ppaction://noaction"/>
              </a:rPr>
              <a:t>[2]</a:t>
            </a:r>
            <a:r>
              <a:rPr lang="en-US"/>
              <a:t>, three currently identified </a:t>
            </a:r>
            <a:r>
              <a:rPr lang="en-US">
                <a:hlinkClick r:id="rId9" tooltip="Dwarf planet"/>
              </a:rPr>
              <a:t>dwarf planets</a:t>
            </a:r>
            <a:r>
              <a:rPr lang="en-US"/>
              <a:t> and their four known moons, and thousands of </a:t>
            </a:r>
            <a:r>
              <a:rPr lang="en-US">
                <a:hlinkClick r:id="rId10" tooltip="Small solar system body"/>
              </a:rPr>
              <a:t>small bodies</a:t>
            </a:r>
            <a:r>
              <a:rPr lang="en-US"/>
              <a:t>. This last category includes </a:t>
            </a:r>
            <a:r>
              <a:rPr lang="en-US">
                <a:hlinkClick r:id="rId11" tooltip="Asteroid"/>
              </a:rPr>
              <a:t>asteroids</a:t>
            </a:r>
            <a:r>
              <a:rPr lang="en-US"/>
              <a:t>, </a:t>
            </a:r>
            <a:r>
              <a:rPr lang="en-US">
                <a:hlinkClick r:id="rId12" tooltip="Meteoroid"/>
              </a:rPr>
              <a:t>meteoroids</a:t>
            </a:r>
            <a:r>
              <a:rPr lang="en-US"/>
              <a:t>, </a:t>
            </a:r>
            <a:r>
              <a:rPr lang="en-US">
                <a:hlinkClick r:id="rId13" tooltip="Comets"/>
              </a:rPr>
              <a:t>comets</a:t>
            </a:r>
            <a:r>
              <a:rPr lang="en-US"/>
              <a:t>, and </a:t>
            </a:r>
            <a:r>
              <a:rPr lang="en-US">
                <a:hlinkClick r:id="rId14" tooltip="Interplanetary dust cloud"/>
              </a:rPr>
              <a:t>interplanetary dust</a:t>
            </a:r>
            <a:r>
              <a:rPr lang="en-US"/>
              <a:t>.</a:t>
            </a:r>
          </a:p>
          <a:p>
            <a:pPr eaLnBrk="1" hangingPunct="1"/>
            <a:r>
              <a:rPr lang="en-US"/>
              <a:t>The principal component of the Solar System is the </a:t>
            </a:r>
            <a:r>
              <a:rPr lang="en-US">
                <a:hlinkClick r:id="rId4" tooltip="Sun"/>
              </a:rPr>
              <a:t>Sun</a:t>
            </a:r>
            <a:r>
              <a:rPr lang="en-US"/>
              <a:t> or </a:t>
            </a:r>
            <a:r>
              <a:rPr lang="en-US">
                <a:hlinkClick r:id="rId15" tooltip="Sol"/>
              </a:rPr>
              <a:t>Sol</a:t>
            </a:r>
            <a:r>
              <a:rPr lang="en-US"/>
              <a:t>, (</a:t>
            </a:r>
            <a:r>
              <a:rPr lang="en-US">
                <a:hlinkClick r:id="rId16" tooltip="Astronomical symbol"/>
              </a:rPr>
              <a:t>astronomical symbol</a:t>
            </a:r>
            <a:r>
              <a:rPr lang="en-US"/>
              <a:t> </a:t>
            </a:r>
            <a:r>
              <a:rPr lang="en-US">
                <a:hlinkClick r:id="rId17" tooltip="☉"/>
              </a:rPr>
              <a:t> </a:t>
            </a:r>
            <a:r>
              <a:rPr lang="en-US"/>
              <a:t>); a </a:t>
            </a:r>
            <a:r>
              <a:rPr lang="en-US">
                <a:hlinkClick r:id="rId18" tooltip="Main sequence"/>
              </a:rPr>
              <a:t>main sequence</a:t>
            </a:r>
            <a:r>
              <a:rPr lang="en-US"/>
              <a:t> </a:t>
            </a:r>
            <a:r>
              <a:rPr lang="en-US">
                <a:hlinkClick r:id="rId19" tooltip="Stellar classification"/>
              </a:rPr>
              <a:t>G2</a:t>
            </a:r>
            <a:r>
              <a:rPr lang="en-US"/>
              <a:t> </a:t>
            </a:r>
            <a:r>
              <a:rPr lang="en-US">
                <a:hlinkClick r:id="rId20" tooltip="Star"/>
              </a:rPr>
              <a:t>star</a:t>
            </a:r>
            <a:r>
              <a:rPr lang="en-US"/>
              <a:t> that contains 99.86% of the system's known </a:t>
            </a:r>
            <a:r>
              <a:rPr lang="en-US">
                <a:hlinkClick r:id="rId21" tooltip="Mass"/>
              </a:rPr>
              <a:t>mass</a:t>
            </a:r>
            <a:r>
              <a:rPr lang="en-US"/>
              <a:t> and dominates it gravitationally.</a:t>
            </a:r>
            <a:r>
              <a:rPr lang="en-US" baseline="30000">
                <a:hlinkClick r:id="" action="ppaction://noaction"/>
              </a:rPr>
              <a:t>[3]</a:t>
            </a:r>
            <a:r>
              <a:rPr lang="en-US"/>
              <a:t> Because of its large mass, the Sun has an interior </a:t>
            </a:r>
            <a:r>
              <a:rPr lang="en-US">
                <a:hlinkClick r:id="rId22" tooltip="Density"/>
              </a:rPr>
              <a:t>density</a:t>
            </a:r>
            <a:r>
              <a:rPr lang="en-US"/>
              <a:t> high enough to sustain </a:t>
            </a:r>
            <a:r>
              <a:rPr lang="en-US">
                <a:hlinkClick r:id="rId23" tooltip="Nuclear fusion"/>
              </a:rPr>
              <a:t>nuclear fusion</a:t>
            </a:r>
            <a:r>
              <a:rPr lang="en-US"/>
              <a:t>, releasing enormous amounts of </a:t>
            </a:r>
            <a:r>
              <a:rPr lang="en-US">
                <a:hlinkClick r:id="rId24" tooltip="Energy"/>
              </a:rPr>
              <a:t>energy</a:t>
            </a:r>
            <a:r>
              <a:rPr lang="en-US"/>
              <a:t>, most of which is </a:t>
            </a:r>
            <a:r>
              <a:rPr lang="en-US">
                <a:hlinkClick r:id="rId25" tooltip="Radiant energy"/>
              </a:rPr>
              <a:t>radiated</a:t>
            </a:r>
            <a:r>
              <a:rPr lang="en-US"/>
              <a:t> into space in the form of </a:t>
            </a:r>
            <a:r>
              <a:rPr lang="en-US">
                <a:hlinkClick r:id="rId26" tooltip="Electromagnetic radiation"/>
              </a:rPr>
              <a:t>electromagnetic radiation</a:t>
            </a:r>
            <a:r>
              <a:rPr lang="en-US"/>
              <a:t>, including visible </a:t>
            </a:r>
            <a:r>
              <a:rPr lang="en-US">
                <a:hlinkClick r:id="rId27" tooltip="Light"/>
              </a:rPr>
              <a:t>light</a:t>
            </a:r>
            <a:r>
              <a:rPr lang="en-US"/>
              <a:t>. The Sun's two largest </a:t>
            </a:r>
            <a:r>
              <a:rPr lang="en-US">
                <a:hlinkClick r:id="rId28" tooltip="Orbit"/>
              </a:rPr>
              <a:t>orbiting</a:t>
            </a:r>
            <a:r>
              <a:rPr lang="en-US"/>
              <a:t> bodies, </a:t>
            </a:r>
            <a:r>
              <a:rPr lang="en-US">
                <a:hlinkClick r:id="rId29" tooltip="Jupiter"/>
              </a:rPr>
              <a:t>Jupiter</a:t>
            </a:r>
            <a:r>
              <a:rPr lang="en-US"/>
              <a:t> and </a:t>
            </a:r>
            <a:r>
              <a:rPr lang="en-US">
                <a:hlinkClick r:id="rId30" tooltip="Saturn"/>
              </a:rPr>
              <a:t>Saturn</a:t>
            </a:r>
            <a:r>
              <a:rPr lang="en-US"/>
              <a:t>, account for more than 90% of the system's remaining mass. (The currently hypothetical </a:t>
            </a:r>
            <a:r>
              <a:rPr lang="en-US">
                <a:hlinkClick r:id="rId31" tooltip="Oort cloud"/>
              </a:rPr>
              <a:t>Oort cloud</a:t>
            </a:r>
            <a:r>
              <a:rPr lang="en-US"/>
              <a:t>, should its existence be confirmed, would also hold a substantial percentage).</a:t>
            </a:r>
            <a:r>
              <a:rPr lang="en-US" baseline="30000">
                <a:hlinkClick r:id="" action="ppaction://noaction"/>
              </a:rPr>
              <a:t>[4]</a:t>
            </a:r>
            <a:endParaRPr lang="en-US"/>
          </a:p>
          <a:p>
            <a:pPr eaLnBrk="1" hangingPunct="1"/>
            <a:r>
              <a:rPr lang="en-US"/>
              <a:t>In broad terms, the charted regions of the Solar System consist of the Sun, four rocky bodies close to it called the </a:t>
            </a:r>
            <a:r>
              <a:rPr lang="en-US">
                <a:hlinkClick r:id="rId32" tooltip="Terrestrial planets"/>
              </a:rPr>
              <a:t>terrestrial planets</a:t>
            </a:r>
            <a:r>
              <a:rPr lang="en-US"/>
              <a:t>, an inner belt of rocky </a:t>
            </a:r>
            <a:r>
              <a:rPr lang="en-US">
                <a:hlinkClick r:id="rId11" tooltip="Asteroid"/>
              </a:rPr>
              <a:t>asteroids</a:t>
            </a:r>
            <a:r>
              <a:rPr lang="en-US"/>
              <a:t>, four </a:t>
            </a:r>
            <a:r>
              <a:rPr lang="en-US">
                <a:hlinkClick r:id="rId33" tooltip="Gas giant"/>
              </a:rPr>
              <a:t>gas giant</a:t>
            </a:r>
            <a:r>
              <a:rPr lang="en-US"/>
              <a:t> planets, and an outer belt of small, icy bodies known as the </a:t>
            </a:r>
            <a:r>
              <a:rPr lang="en-US">
                <a:hlinkClick r:id="rId34" tooltip="Kuiper belt"/>
              </a:rPr>
              <a:t>Kuiper belt</a:t>
            </a:r>
            <a:r>
              <a:rPr lang="en-US"/>
              <a:t>. In order of their distances from the Sun, the planets are </a:t>
            </a:r>
            <a:r>
              <a:rPr lang="en-US">
                <a:hlinkClick r:id="rId35" tooltip="Mercury (planet)"/>
              </a:rPr>
              <a:t>Mercury</a:t>
            </a:r>
            <a:r>
              <a:rPr lang="en-US"/>
              <a:t> (</a:t>
            </a:r>
            <a:r>
              <a:rPr lang="en-US">
                <a:hlinkClick r:id="rId36" tooltip="☿"/>
              </a:rPr>
              <a:t> </a:t>
            </a:r>
            <a:r>
              <a:rPr lang="en-US"/>
              <a:t>), </a:t>
            </a:r>
            <a:r>
              <a:rPr lang="en-US">
                <a:hlinkClick r:id="rId37" tooltip="Venus"/>
              </a:rPr>
              <a:t>Venus</a:t>
            </a:r>
            <a:r>
              <a:rPr lang="en-US"/>
              <a:t> (</a:t>
            </a:r>
            <a:r>
              <a:rPr lang="en-US">
                <a:hlinkClick r:id="rId38" tooltip="♀}}"/>
              </a:rPr>
              <a:t> </a:t>
            </a:r>
            <a:r>
              <a:rPr lang="en-US"/>
              <a:t>), </a:t>
            </a:r>
            <a:r>
              <a:rPr lang="en-US">
                <a:hlinkClick r:id="rId39" tooltip="Earth"/>
              </a:rPr>
              <a:t>Earth</a:t>
            </a:r>
            <a:r>
              <a:rPr lang="en-US"/>
              <a:t> (</a:t>
            </a:r>
            <a:r>
              <a:rPr lang="en-US">
                <a:hlinkClick r:id="rId40" tooltip="⊕"/>
              </a:rPr>
              <a:t> </a:t>
            </a:r>
            <a:r>
              <a:rPr lang="en-US"/>
              <a:t>), </a:t>
            </a:r>
            <a:r>
              <a:rPr lang="en-US">
                <a:hlinkClick r:id="rId41" tooltip="Mars"/>
              </a:rPr>
              <a:t>Mars</a:t>
            </a:r>
            <a:r>
              <a:rPr lang="en-US"/>
              <a:t> (</a:t>
            </a:r>
            <a:r>
              <a:rPr lang="en-US">
                <a:hlinkClick r:id="rId42" tooltip="♂"/>
              </a:rPr>
              <a:t> </a:t>
            </a:r>
            <a:r>
              <a:rPr lang="en-US"/>
              <a:t>), </a:t>
            </a:r>
            <a:r>
              <a:rPr lang="en-US">
                <a:hlinkClick r:id="rId29" tooltip="Jupiter"/>
              </a:rPr>
              <a:t>Jupiter</a:t>
            </a:r>
            <a:r>
              <a:rPr lang="en-US"/>
              <a:t> (</a:t>
            </a:r>
            <a:r>
              <a:rPr lang="en-US">
                <a:hlinkClick r:id="rId43" tooltip="♃"/>
              </a:rPr>
              <a:t> </a:t>
            </a:r>
            <a:r>
              <a:rPr lang="en-US"/>
              <a:t>), </a:t>
            </a:r>
            <a:r>
              <a:rPr lang="en-US">
                <a:hlinkClick r:id="rId30" tooltip="Saturn"/>
              </a:rPr>
              <a:t>Saturn</a:t>
            </a:r>
            <a:r>
              <a:rPr lang="en-US"/>
              <a:t> (</a:t>
            </a:r>
            <a:r>
              <a:rPr lang="en-US">
                <a:hlinkClick r:id="rId44" tooltip="♄"/>
              </a:rPr>
              <a:t> </a:t>
            </a:r>
            <a:r>
              <a:rPr lang="en-US"/>
              <a:t>), </a:t>
            </a:r>
            <a:r>
              <a:rPr lang="en-US">
                <a:hlinkClick r:id="rId45" tooltip="Uranus"/>
              </a:rPr>
              <a:t>Uranus</a:t>
            </a:r>
            <a:r>
              <a:rPr lang="en-US"/>
              <a:t> (</a:t>
            </a:r>
            <a:r>
              <a:rPr lang="en-US">
                <a:hlinkClick r:id="rId46" tooltip="♅"/>
              </a:rPr>
              <a:t> </a:t>
            </a:r>
            <a:r>
              <a:rPr lang="en-US"/>
              <a:t>), and </a:t>
            </a:r>
            <a:r>
              <a:rPr lang="en-US">
                <a:hlinkClick r:id="rId47" tooltip="Neptune"/>
              </a:rPr>
              <a:t>Neptune</a:t>
            </a:r>
            <a:r>
              <a:rPr lang="en-US"/>
              <a:t> (</a:t>
            </a:r>
            <a:r>
              <a:rPr lang="en-US">
                <a:hlinkClick r:id="rId48" tooltip="♆"/>
              </a:rPr>
              <a:t> </a:t>
            </a:r>
            <a:r>
              <a:rPr lang="en-US"/>
              <a:t>). All planets but two are in turn orbited by </a:t>
            </a:r>
            <a:r>
              <a:rPr lang="en-US">
                <a:hlinkClick r:id="rId8" tooltip="Natural satellite"/>
              </a:rPr>
              <a:t>natural satellites</a:t>
            </a:r>
            <a:r>
              <a:rPr lang="en-US"/>
              <a:t> (usually termed "moons" after Earth's </a:t>
            </a:r>
            <a:r>
              <a:rPr lang="en-US">
                <a:hlinkClick r:id="rId49" tooltip="Moon"/>
              </a:rPr>
              <a:t>Moon</a:t>
            </a:r>
            <a:r>
              <a:rPr lang="en-US"/>
              <a:t>), and every planet past the </a:t>
            </a:r>
            <a:r>
              <a:rPr lang="en-US">
                <a:hlinkClick r:id="rId50" tooltip="Asteroid belt"/>
              </a:rPr>
              <a:t>asteroid belt</a:t>
            </a:r>
            <a:r>
              <a:rPr lang="en-US"/>
              <a:t> is encircled by </a:t>
            </a:r>
            <a:r>
              <a:rPr lang="en-US">
                <a:hlinkClick r:id="rId51" tooltip="Planetary ring"/>
              </a:rPr>
              <a:t>planetary rings</a:t>
            </a:r>
            <a:r>
              <a:rPr lang="en-US"/>
              <a:t> of dust and other particles. The planets, with the exception of Earth, are named after gods and goddesses from </a:t>
            </a:r>
            <a:r>
              <a:rPr lang="en-US">
                <a:hlinkClick r:id="rId52" tooltip="Greek mythology"/>
              </a:rPr>
              <a:t>Greco</a:t>
            </a:r>
            <a:r>
              <a:rPr lang="en-US"/>
              <a:t>-</a:t>
            </a:r>
            <a:r>
              <a:rPr lang="en-US">
                <a:hlinkClick r:id="rId53" tooltip="Roman mythology"/>
              </a:rPr>
              <a:t>Roman</a:t>
            </a:r>
            <a:r>
              <a:rPr lang="en-US"/>
              <a:t> </a:t>
            </a:r>
            <a:r>
              <a:rPr lang="en-US">
                <a:hlinkClick r:id="rId54" tooltip="Mythology"/>
              </a:rPr>
              <a:t>mythology</a:t>
            </a:r>
            <a:r>
              <a:rPr lang="en-US"/>
              <a:t>.</a:t>
            </a:r>
          </a:p>
          <a:p>
            <a:pPr eaLnBrk="1" hangingPunct="1"/>
            <a:r>
              <a:rPr lang="en-US"/>
              <a:t>From 1930 to 2006, </a:t>
            </a:r>
            <a:r>
              <a:rPr lang="en-US">
                <a:hlinkClick r:id="rId55" tooltip="Pluto"/>
              </a:rPr>
              <a:t>Pluto</a:t>
            </a:r>
            <a:r>
              <a:rPr lang="en-US"/>
              <a:t> (</a:t>
            </a:r>
            <a:r>
              <a:rPr lang="en-US">
                <a:hlinkClick r:id="rId56" tooltip="♇"/>
              </a:rPr>
              <a:t> </a:t>
            </a:r>
            <a:r>
              <a:rPr lang="en-US"/>
              <a:t>), one of the largest known </a:t>
            </a:r>
            <a:r>
              <a:rPr lang="en-US">
                <a:hlinkClick r:id="rId34" tooltip="Kuiper belt"/>
              </a:rPr>
              <a:t>Kuiper belt</a:t>
            </a:r>
            <a:r>
              <a:rPr lang="en-US"/>
              <a:t> objects, was considered the Solar System's ninth planet. However, in 2006 the </a:t>
            </a:r>
            <a:r>
              <a:rPr lang="en-US">
                <a:hlinkClick r:id="rId57" tooltip="International Astronomical Union"/>
              </a:rPr>
              <a:t>International Astronomical Union</a:t>
            </a:r>
            <a:r>
              <a:rPr lang="en-US"/>
              <a:t> (IAU) created an official </a:t>
            </a:r>
            <a:r>
              <a:rPr lang="en-US">
                <a:hlinkClick r:id="rId58" tooltip="2006 redefinition of planet"/>
              </a:rPr>
              <a:t>definition of the term "planet"</a:t>
            </a:r>
            <a:r>
              <a:rPr lang="en-US" baseline="30000">
                <a:hlinkClick r:id="" action="ppaction://noaction"/>
              </a:rPr>
              <a:t>[5]</a:t>
            </a:r>
            <a:r>
              <a:rPr lang="en-US"/>
              <a:t>. Under this definition, Pluto is reclassified as a </a:t>
            </a:r>
            <a:r>
              <a:rPr lang="en-US">
                <a:hlinkClick r:id="rId9" tooltip="Dwarf planet"/>
              </a:rPr>
              <a:t>dwarf planet</a:t>
            </a:r>
            <a:r>
              <a:rPr lang="en-US"/>
              <a:t>, and there are eight planets in the Solar System. In addition to Pluto, the IAU currently recognizes two other </a:t>
            </a:r>
            <a:r>
              <a:rPr lang="en-US">
                <a:hlinkClick r:id="rId9" tooltip="Dwarf planet"/>
              </a:rPr>
              <a:t>dwarf planets</a:t>
            </a:r>
            <a:r>
              <a:rPr lang="en-US"/>
              <a:t>: </a:t>
            </a:r>
            <a:r>
              <a:rPr lang="en-US">
                <a:hlinkClick r:id="rId59" tooltip="1 Ceres"/>
              </a:rPr>
              <a:t>Ceres</a:t>
            </a:r>
            <a:r>
              <a:rPr lang="en-US"/>
              <a:t> (</a:t>
            </a:r>
            <a:r>
              <a:rPr lang="en-US">
                <a:hlinkClick r:id="rId60" tooltip="Old symbol of Ceres"/>
              </a:rPr>
              <a:t> </a:t>
            </a:r>
            <a:r>
              <a:rPr lang="en-US"/>
              <a:t>) , the largest object in the asteroid belt, and </a:t>
            </a:r>
            <a:r>
              <a:rPr lang="en-US">
                <a:hlinkClick r:id="rId61" tooltip="136199 Eris"/>
              </a:rPr>
              <a:t>Eris</a:t>
            </a:r>
            <a:r>
              <a:rPr lang="en-US"/>
              <a:t> (no symbol), which lies beyond the Kuiper belt in a region called the scattered disc. Of the known dwarf planets, only Ceres has no moons.</a:t>
            </a:r>
          </a:p>
          <a:p>
            <a:pPr eaLnBrk="1" hangingPunct="1"/>
            <a:r>
              <a:rPr lang="en-US"/>
              <a:t>For many years, the Solar System was the only known example of planets in orbit around a star. The discovery in recent years of many </a:t>
            </a:r>
            <a:r>
              <a:rPr lang="en-US">
                <a:hlinkClick r:id="rId62" tooltip="Extrasolar planet"/>
              </a:rPr>
              <a:t>extrasolar planets</a:t>
            </a:r>
            <a:r>
              <a:rPr lang="en-US"/>
              <a:t> has led to the term "solar system" being applied generically to all the newly discovered systems. Technically, however, it should strictly refer to Earth's system only, as the word "</a:t>
            </a:r>
            <a:r>
              <a:rPr lang="en-US">
                <a:hlinkClick r:id="rId63" tooltip="Solar"/>
              </a:rPr>
              <a:t>solar</a:t>
            </a:r>
            <a:r>
              <a:rPr lang="en-US"/>
              <a:t>" is derived from the Sun's </a:t>
            </a:r>
            <a:r>
              <a:rPr lang="en-US">
                <a:hlinkClick r:id="rId64" tooltip="Latin"/>
              </a:rPr>
              <a:t>Latin</a:t>
            </a:r>
            <a:r>
              <a:rPr lang="en-US"/>
              <a:t> name, </a:t>
            </a:r>
            <a:r>
              <a:rPr lang="en-US" i="1">
                <a:hlinkClick r:id="rId15" tooltip="Sol"/>
              </a:rPr>
              <a:t>Sol</a:t>
            </a:r>
            <a:r>
              <a:rPr lang="en-US"/>
              <a:t>. Other such systems are usually referred to by the names of their parent star; "the </a:t>
            </a:r>
            <a:r>
              <a:rPr lang="en-US">
                <a:hlinkClick r:id="rId65" tooltip="Alpha Centauri"/>
              </a:rPr>
              <a:t>Alpha Centauri</a:t>
            </a:r>
            <a:r>
              <a:rPr lang="en-US"/>
              <a:t> system" or "the </a:t>
            </a:r>
            <a:r>
              <a:rPr lang="en-US">
                <a:hlinkClick r:id="rId66" tooltip="51 Pegasi"/>
              </a:rPr>
              <a:t>51 Pegasi</a:t>
            </a:r>
            <a:r>
              <a:rPr lang="en-US"/>
              <a:t> system".</a:t>
            </a:r>
          </a:p>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DD0BD05A-0953-2941-AD3A-BBB1C1F52203}" type="slidenum">
              <a:rPr lang="en-US"/>
              <a:pPr/>
              <a:t>19</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23FE1103-DA06-A740-B5F4-FAEF8AE17F4C}" type="slidenum">
              <a:rPr lang="en-US"/>
              <a:pPr/>
              <a:t>20</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en-US" dirty="0"/>
              <a:t>Plane of  </a:t>
            </a:r>
            <a:r>
              <a:rPr lang="en-US" dirty="0" err="1"/>
              <a:t>Milkyway</a:t>
            </a:r>
            <a:r>
              <a:rPr lang="en-US" dirty="0"/>
              <a:t> : in Infrared taken with </a:t>
            </a:r>
            <a:r>
              <a:rPr lang="en-US" dirty="0" smtClean="0"/>
              <a:t>COBE. Remember it is re-created. </a:t>
            </a:r>
            <a:r>
              <a:rPr lang="en-US" dirty="0" err="1" smtClean="0"/>
              <a:t>Soalr</a:t>
            </a:r>
            <a:r>
              <a:rPr lang="en-US" dirty="0" smtClean="0"/>
              <a:t> system is in the Orion arm.</a:t>
            </a:r>
          </a:p>
          <a:p>
            <a:pPr eaLnBrk="1" hangingPunct="1"/>
            <a:endParaRPr lang="en-US" dirty="0" smtClean="0"/>
          </a:p>
          <a:p>
            <a:pPr eaLnBrk="1" hangingPunct="1"/>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DD0BD05A-0953-2941-AD3A-BBB1C1F52203}" type="slidenum">
              <a:rPr lang="en-US"/>
              <a:pPr/>
              <a:t>21</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23FE1103-DA06-A740-B5F4-FAEF8AE17F4C}" type="slidenum">
              <a:rPr lang="en-US"/>
              <a:pPr/>
              <a:t>22</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en-US" dirty="0" smtClean="0"/>
              <a:t>Local</a:t>
            </a:r>
            <a:r>
              <a:rPr lang="en-US" baseline="0" dirty="0" smtClean="0"/>
              <a:t> group is a cluster of galaxies. Has 54 galaxies covers a  10 </a:t>
            </a:r>
            <a:r>
              <a:rPr lang="en-US" baseline="0" dirty="0" err="1" smtClean="0"/>
              <a:t>mly</a:t>
            </a:r>
            <a:r>
              <a:rPr lang="en-US" baseline="0" dirty="0" smtClean="0"/>
              <a:t> diameter. </a:t>
            </a:r>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23FE1103-DA06-A740-B5F4-FAEF8AE17F4C}" type="slidenum">
              <a:rPr lang="en-US"/>
              <a:pPr/>
              <a:t>23</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en-US" dirty="0" smtClean="0"/>
              <a:t>Stars</a:t>
            </a:r>
          </a:p>
          <a:p>
            <a:pPr eaLnBrk="1" hangingPunct="1"/>
            <a:r>
              <a:rPr lang="en-US" dirty="0" smtClean="0"/>
              <a:t>planets</a:t>
            </a:r>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23FE1103-DA06-A740-B5F4-FAEF8AE17F4C}" type="slidenum">
              <a:rPr lang="en-US"/>
              <a:pPr/>
              <a:t>24</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en-US" dirty="0" smtClean="0"/>
              <a:t>Stars </a:t>
            </a:r>
            <a:r>
              <a:rPr dirty="0" smtClean="0"/>
              <a:t>A </a:t>
            </a:r>
            <a:r>
              <a:rPr b="1" dirty="0" smtClean="0"/>
              <a:t>star</a:t>
            </a:r>
            <a:r>
              <a:rPr dirty="0" smtClean="0"/>
              <a:t> is a massive</a:t>
            </a:r>
            <a:r>
              <a:rPr lang="en-US" baseline="0" dirty="0" smtClean="0"/>
              <a:t> bodies  of hydrogen and helium  that gives out its own heat and light. </a:t>
            </a:r>
          </a:p>
          <a:p>
            <a:pPr eaLnBrk="1" hangingPunct="1"/>
            <a:r>
              <a:rPr lang="en-US" baseline="0" dirty="0" smtClean="0"/>
              <a:t>Closest star  to us?</a:t>
            </a:r>
            <a:r>
              <a:rPr lang="en-US" baseline="0" dirty="0" smtClean="0"/>
              <a:t> Sun</a:t>
            </a:r>
          </a:p>
          <a:p>
            <a:pPr eaLnBrk="1" hangingPunct="1"/>
            <a:r>
              <a:rPr lang="en-US" baseline="0" dirty="0" smtClean="0"/>
              <a:t>All stars we see belong to the milky way</a:t>
            </a:r>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23FE1103-DA06-A740-B5F4-FAEF8AE17F4C}" type="slidenum">
              <a:rPr lang="en-US"/>
              <a:pPr/>
              <a:t>25</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en-US" dirty="0" smtClean="0"/>
              <a:t>Is this what the sun looks like to you</a:t>
            </a:r>
            <a:r>
              <a:rPr lang="en-US" dirty="0" smtClean="0"/>
              <a:t>?</a:t>
            </a:r>
          </a:p>
          <a:p>
            <a:pPr eaLnBrk="1" hangingPunct="1"/>
            <a:r>
              <a:rPr lang="en-US" dirty="0" smtClean="0"/>
              <a:t>Sun</a:t>
            </a:r>
            <a:r>
              <a:rPr lang="en-US" baseline="0" dirty="0" smtClean="0"/>
              <a:t> is 109 times larger than the earth. So 109^3=1 million earths could fit in the sun.</a:t>
            </a:r>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23FE1103-DA06-A740-B5F4-FAEF8AE17F4C}" type="slidenum">
              <a:rPr lang="en-US"/>
              <a:pPr/>
              <a:t>26</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en-US" dirty="0" smtClean="0"/>
              <a:t>Sun</a:t>
            </a:r>
            <a:r>
              <a:rPr lang="en-US" baseline="0" dirty="0" smtClean="0"/>
              <a:t> is a very violent place: spits out hot gas in the form of flares and</a:t>
            </a:r>
          </a:p>
          <a:p>
            <a:r>
              <a:rPr lang="en-US" dirty="0" smtClean="0"/>
              <a:t>7, suggests taking a really fast racing car while Christopher, age 4, eagerly agrees. Jerry, a really old guy who is used to estimating driving time </a:t>
            </a:r>
            <a:r>
              <a:rPr lang="en-US" dirty="0" smtClean="0">
                <a:hlinkClick r:id="rId3"/>
              </a:rPr>
              <a:t>on family trips</a:t>
            </a:r>
            <a:r>
              <a:rPr lang="en-US" dirty="0" smtClean="0"/>
              <a:t> based on distance divided by speed, offers to do the numbers. "Let's see ... </a:t>
            </a:r>
            <a:r>
              <a:rPr lang="en-US" dirty="0" smtClean="0">
                <a:hlinkClick r:id="rId4"/>
              </a:rPr>
              <a:t>the Sun is 93 million miles away</a:t>
            </a:r>
            <a:r>
              <a:rPr lang="en-US" dirty="0" smtClean="0"/>
              <a:t>. So, if we drove 93 miles per hour the trip would only take us 1 million hours." </a:t>
            </a:r>
            <a:r>
              <a:rPr lang="en-US" i="1" dirty="0" smtClean="0"/>
              <a:t>How long is 1 million hours?</a:t>
            </a:r>
            <a:r>
              <a:rPr lang="en-US" dirty="0" smtClean="0"/>
              <a:t> One year is 365 days times 24 hours per day, or 8,760 hours. One hundred years would be 876,000 hours, still a little short of the 1 million hour drive time -- </a:t>
            </a:r>
            <a:r>
              <a:rPr lang="en-US" dirty="0" smtClean="0">
                <a:hlinkClick r:id="rId5"/>
              </a:rPr>
              <a:t>so the Sun is really quite far away</a:t>
            </a:r>
            <a:r>
              <a:rPr lang="en-US" dirty="0" smtClean="0"/>
              <a:t>. Christopher is not impressed, but as he grows older he will be. You've got to be impressed by something that's 93 million miles away and still hurts your eyes when </a:t>
            </a:r>
            <a:r>
              <a:rPr lang="en-US" dirty="0" smtClean="0">
                <a:hlinkClick r:id="rId6"/>
              </a:rPr>
              <a:t>you look at it</a:t>
            </a:r>
            <a:r>
              <a:rPr lang="en-US" dirty="0" smtClean="0"/>
              <a:t>! </a:t>
            </a:r>
          </a:p>
          <a:p>
            <a:endParaRPr lang="en-US" dirty="0" smtClean="0"/>
          </a:p>
          <a:p>
            <a:pPr eaLnBrk="1" hangingPunct="1"/>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23FE1103-DA06-A740-B5F4-FAEF8AE17F4C}" type="slidenum">
              <a:rPr lang="en-US"/>
              <a:pPr/>
              <a:t>27</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en-US" dirty="0" smtClean="0"/>
              <a:t>Stars</a:t>
            </a:r>
          </a:p>
          <a:p>
            <a:pPr eaLnBrk="1" hangingPunct="1"/>
            <a:r>
              <a:rPr lang="en-US" dirty="0" smtClean="0"/>
              <a:t>planets</a:t>
            </a:r>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23FE1103-DA06-A740-B5F4-FAEF8AE17F4C}" type="slidenum">
              <a:rPr lang="en-US"/>
              <a:pPr/>
              <a:t>28</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en-US" dirty="0" smtClean="0"/>
              <a:t>Stars</a:t>
            </a:r>
          </a:p>
          <a:p>
            <a:pPr eaLnBrk="1" hangingPunct="1"/>
            <a:r>
              <a:rPr lang="en-US" dirty="0" smtClean="0"/>
              <a:t>planets</a:t>
            </a:r>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C51E586-6E4B-D744-8FBD-7E20A68FDCC5}" type="slidenum">
              <a:rPr lang="en-US" smtClean="0"/>
              <a:pPr>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E1BDF519-2389-1F42-B0BE-B770DA4038FA}" type="slidenum">
              <a:rPr lang="en-US"/>
              <a:pPr/>
              <a:t>31</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r>
              <a:rPr lang="en-US" dirty="0"/>
              <a:t>This stunning image shows remarkable and mysterious details near the dark central region of a planet-sized </a:t>
            </a:r>
            <a:r>
              <a:rPr lang="en-US" dirty="0">
                <a:hlinkClick r:id="rId3"/>
              </a:rPr>
              <a:t>sunspot</a:t>
            </a:r>
            <a:r>
              <a:rPr lang="en-US" dirty="0"/>
              <a:t> in one of </a:t>
            </a:r>
            <a:r>
              <a:rPr lang="en-US" dirty="0">
                <a:hlinkClick r:id="rId4"/>
              </a:rPr>
              <a:t>the sharpest views ever</a:t>
            </a:r>
            <a:r>
              <a:rPr lang="en-US" dirty="0"/>
              <a:t> of the surface </a:t>
            </a:r>
            <a:r>
              <a:rPr lang="en-US" dirty="0">
                <a:hlinkClick r:id="rId5"/>
              </a:rPr>
              <a:t>of the Sun</a:t>
            </a:r>
            <a:r>
              <a:rPr lang="en-US" dirty="0"/>
              <a:t>. </a:t>
            </a:r>
            <a:r>
              <a:rPr lang="en-US" dirty="0">
                <a:hlinkClick r:id="rId6"/>
              </a:rPr>
              <a:t>Just released</a:t>
            </a:r>
            <a:r>
              <a:rPr lang="en-US" dirty="0"/>
              <a:t>, the picture was made using the </a:t>
            </a:r>
            <a:r>
              <a:rPr lang="en-US" dirty="0">
                <a:hlinkClick r:id="rId7"/>
              </a:rPr>
              <a:t>Swedish Solar Telescope</a:t>
            </a:r>
            <a:r>
              <a:rPr lang="en-US" dirty="0"/>
              <a:t> now in its first year of operation on the Canary Island </a:t>
            </a:r>
            <a:r>
              <a:rPr lang="en-US" dirty="0">
                <a:hlinkClick r:id="rId8"/>
              </a:rPr>
              <a:t>of La Palma</a:t>
            </a:r>
            <a:r>
              <a:rPr lang="en-US" dirty="0"/>
              <a:t>. Along with features described as hairs and canals are dark cores visible within the bright filaments that extend into the sunspot, representing previously unknown and unexplored </a:t>
            </a:r>
            <a:r>
              <a:rPr lang="en-US" dirty="0">
                <a:hlinkClick r:id="rId9"/>
              </a:rPr>
              <a:t>solar phenomena</a:t>
            </a:r>
            <a:r>
              <a:rPr lang="en-US" dirty="0"/>
              <a:t>. The filaments' newly revealed dark cores are seen to be thousands of kilometers long but only about 100 kilometers wide. Resolving features 100 kilometers wide or less is a milestone in </a:t>
            </a:r>
            <a:r>
              <a:rPr lang="en-US" dirty="0">
                <a:hlinkClick r:id="rId10"/>
              </a:rPr>
              <a:t>solar</a:t>
            </a:r>
            <a:r>
              <a:rPr lang="en-US" dirty="0"/>
              <a:t> astronomy and has been achieved here using sophisticated adaptive optics, digital image stacking, and processing techniques to counter the </a:t>
            </a:r>
            <a:r>
              <a:rPr lang="en-US" dirty="0">
                <a:hlinkClick r:id="rId11"/>
              </a:rPr>
              <a:t>blurring</a:t>
            </a:r>
            <a:r>
              <a:rPr lang="en-US" dirty="0"/>
              <a:t> effect of Earth's atmosphere. At optical </a:t>
            </a:r>
            <a:r>
              <a:rPr lang="en-US" dirty="0">
                <a:hlinkClick r:id="rId12"/>
              </a:rPr>
              <a:t>wavelengths</a:t>
            </a:r>
            <a:r>
              <a:rPr lang="en-US" dirty="0"/>
              <a:t>, these images are sharper than even current </a:t>
            </a:r>
            <a:r>
              <a:rPr lang="en-US" dirty="0">
                <a:hlinkClick r:id="rId13"/>
              </a:rPr>
              <a:t>space-based solar observatories</a:t>
            </a:r>
            <a:r>
              <a:rPr lang="en-US" dirty="0"/>
              <a:t> can produce. Recorded on 15 July 2002, the sunspot shown is the largest of the group of sunspots cataloged as solar active region </a:t>
            </a:r>
            <a:r>
              <a:rPr lang="en-US" dirty="0">
                <a:hlinkClick r:id="rId14"/>
              </a:rPr>
              <a:t>AR 10030</a:t>
            </a:r>
            <a:r>
              <a:rPr lang="en-US" dirty="0"/>
              <a:t>. </a:t>
            </a:r>
          </a:p>
          <a:p>
            <a:pPr eaLnBrk="1" hangingPunct="1"/>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23FE1103-DA06-A740-B5F4-FAEF8AE17F4C}" type="slidenum">
              <a:rPr lang="en-US"/>
              <a:pPr/>
              <a:t>32</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en-US" dirty="0" smtClean="0"/>
              <a:t>Stars</a:t>
            </a:r>
          </a:p>
          <a:p>
            <a:pPr eaLnBrk="1" hangingPunct="1"/>
            <a:r>
              <a:rPr lang="en-US" dirty="0" smtClean="0"/>
              <a:t>planets</a:t>
            </a:r>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23FE1103-DA06-A740-B5F4-FAEF8AE17F4C}" type="slidenum">
              <a:rPr lang="en-US"/>
              <a:pPr/>
              <a:t>33</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en-US" dirty="0" smtClean="0"/>
              <a:t>Stars</a:t>
            </a:r>
          </a:p>
          <a:p>
            <a:pPr eaLnBrk="1" hangingPunct="1"/>
            <a:r>
              <a:rPr lang="en-US" dirty="0" smtClean="0"/>
              <a:t>planets</a:t>
            </a:r>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23FE1103-DA06-A740-B5F4-FAEF8AE17F4C}" type="slidenum">
              <a:rPr lang="en-US"/>
              <a:pPr/>
              <a:t>34</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en-US" dirty="0" smtClean="0"/>
              <a:t>Stars Orion –hunter: Betelgeuse, </a:t>
            </a:r>
            <a:r>
              <a:rPr lang="en-US" dirty="0" err="1" smtClean="0"/>
              <a:t>Bellatrix</a:t>
            </a:r>
            <a:r>
              <a:rPr lang="en-US" dirty="0" smtClean="0"/>
              <a:t>  </a:t>
            </a:r>
            <a:r>
              <a:rPr dirty="0" smtClean="0"/>
              <a:t>seen in the night sky from November to February of each year - late fall to winter in the Northern Hemisphere, In the period May–July (summer in the Northern Hemisphere, winter in the Southern Hemisphere) Orion is in the daytime sky and thus not visible at most latitudes. However for much of </a:t>
            </a:r>
            <a:r>
              <a:rPr dirty="0" smtClean="0">
                <a:hlinkClick r:id="rId3" tooltip="Antarctica"/>
              </a:rPr>
              <a:t>Antarctica</a:t>
            </a:r>
            <a:r>
              <a:rPr dirty="0" smtClean="0"/>
              <a:t> in the Southern Hemisphere's winter months, the Sun is below the </a:t>
            </a:r>
            <a:r>
              <a:rPr dirty="0" smtClean="0">
                <a:hlinkClick r:id="rId4" tooltip="Horizon"/>
              </a:rPr>
              <a:t>horizon</a:t>
            </a:r>
            <a:r>
              <a:rPr dirty="0" smtClean="0"/>
              <a:t> even at midday.</a:t>
            </a:r>
            <a:endParaRPr lang="en-US" dirty="0" smtClean="0"/>
          </a:p>
          <a:p>
            <a:pPr eaLnBrk="1" hangingPunct="1"/>
            <a:r>
              <a:rPr lang="en-US" dirty="0" smtClean="0"/>
              <a:t>What is the significance of these constellations ?</a:t>
            </a:r>
          </a:p>
          <a:p>
            <a:pPr eaLnBrk="1" hangingPunct="1"/>
            <a:r>
              <a:rPr lang="en-US" dirty="0" smtClean="0"/>
              <a:t>Calendars .predicted seasons.</a:t>
            </a:r>
          </a:p>
          <a:p>
            <a:r>
              <a:rPr dirty="0" smtClean="0">
                <a:hlinkClick r:id="rId5"/>
              </a:rPr>
              <a:t>12 Comments</a:t>
            </a:r>
            <a:endParaRPr dirty="0" smtClean="0"/>
          </a:p>
          <a:p>
            <a:r>
              <a:rPr dirty="0" smtClean="0">
                <a:hlinkClick r:id="rId6"/>
              </a:rPr>
              <a:t>Home</a:t>
            </a:r>
            <a:r>
              <a:rPr dirty="0" smtClean="0"/>
              <a:t>  &gt; </a:t>
            </a:r>
            <a:r>
              <a:rPr dirty="0" smtClean="0">
                <a:hlinkClick r:id="rId7"/>
              </a:rPr>
              <a:t>Science</a:t>
            </a:r>
            <a:r>
              <a:rPr dirty="0" smtClean="0"/>
              <a:t>  &gt; </a:t>
            </a:r>
            <a:r>
              <a:rPr dirty="0" smtClean="0">
                <a:hlinkClick r:id="rId8"/>
              </a:rPr>
              <a:t>Space</a:t>
            </a:r>
            <a:r>
              <a:rPr dirty="0" smtClean="0"/>
              <a:t>  &gt; </a:t>
            </a:r>
            <a:r>
              <a:rPr dirty="0" smtClean="0">
                <a:hlinkClick r:id="rId9"/>
              </a:rPr>
              <a:t>Astronomy</a:t>
            </a:r>
            <a:endParaRPr dirty="0" smtClean="0"/>
          </a:p>
          <a:p>
            <a:r>
              <a:rPr b="1" dirty="0" smtClean="0"/>
              <a:t>Nothing But The Facts About The Constellation Orion</a:t>
            </a:r>
          </a:p>
          <a:p>
            <a:r>
              <a:rPr dirty="0" smtClean="0"/>
              <a:t>Written by: </a:t>
            </a:r>
            <a:r>
              <a:rPr dirty="0" smtClean="0">
                <a:hlinkClick r:id="rId10"/>
              </a:rPr>
              <a:t>George Garza</a:t>
            </a:r>
            <a:r>
              <a:rPr dirty="0" smtClean="0"/>
              <a:t> • Edited by: </a:t>
            </a:r>
            <a:r>
              <a:rPr dirty="0" smtClean="0">
                <a:hlinkClick r:id="rId11"/>
              </a:rPr>
              <a:t>RC Davison</a:t>
            </a:r>
            <a:r>
              <a:rPr dirty="0" smtClean="0"/>
              <a:t> </a:t>
            </a:r>
            <a:br>
              <a:rPr dirty="0" smtClean="0"/>
            </a:br>
            <a:r>
              <a:rPr dirty="0" smtClean="0"/>
              <a:t>Updated Jun 8, 2011 • Related Guides: </a:t>
            </a:r>
            <a:r>
              <a:rPr dirty="0" smtClean="0">
                <a:hlinkClick r:id="rId12"/>
              </a:rPr>
              <a:t>Greek</a:t>
            </a:r>
            <a:r>
              <a:rPr dirty="0" smtClean="0"/>
              <a:t> </a:t>
            </a:r>
          </a:p>
          <a:p>
            <a:r>
              <a:rPr dirty="0" smtClean="0"/>
              <a:t>The Orion constellation is second only to the constellation of the Big Dipper in recognizability. The constellation was well known to the ancient Greeks with its own hero's and villains and is one of a handful of constellations that are visible from both the northern and southern hemispheres.</a:t>
            </a:r>
          </a:p>
          <a:p>
            <a:r>
              <a:rPr b="1" dirty="0" smtClean="0"/>
              <a:t>Basic Facts About the Constellation Orion</a:t>
            </a:r>
          </a:p>
          <a:p>
            <a:r>
              <a:rPr b="1" dirty="0" smtClean="0"/>
              <a:t>Abbreviation:</a:t>
            </a:r>
            <a:r>
              <a:rPr dirty="0" smtClean="0"/>
              <a:t> Ori</a:t>
            </a:r>
          </a:p>
          <a:p>
            <a:r>
              <a:rPr b="1" dirty="0" smtClean="0"/>
              <a:t>Engilish Meaning:</a:t>
            </a:r>
            <a:r>
              <a:rPr dirty="0" smtClean="0"/>
              <a:t> the Great Hunter</a:t>
            </a:r>
          </a:p>
          <a:p>
            <a:r>
              <a:rPr b="1" dirty="0" smtClean="0"/>
              <a:t>Right ascension:</a:t>
            </a:r>
            <a:r>
              <a:rPr dirty="0" smtClean="0"/>
              <a:t> 5°</a:t>
            </a:r>
          </a:p>
          <a:p>
            <a:r>
              <a:rPr b="1" dirty="0" smtClean="0"/>
              <a:t>Declination:</a:t>
            </a:r>
            <a:r>
              <a:rPr dirty="0" smtClean="0"/>
              <a:t> +5°</a:t>
            </a:r>
          </a:p>
          <a:p>
            <a:r>
              <a:rPr b="1" dirty="0" smtClean="0"/>
              <a:t>Area:</a:t>
            </a:r>
            <a:r>
              <a:rPr dirty="0" smtClean="0"/>
              <a:t> 594 sq. deg. </a:t>
            </a:r>
          </a:p>
          <a:p>
            <a:r>
              <a:rPr b="1" dirty="0" smtClean="0"/>
              <a:t>Visble Latitudes:</a:t>
            </a:r>
            <a:r>
              <a:rPr dirty="0" smtClean="0"/>
              <a:t> between +85° and −75°.</a:t>
            </a:r>
          </a:p>
          <a:p>
            <a:r>
              <a:rPr b="1" dirty="0" smtClean="0"/>
              <a:t>Best Viewing:</a:t>
            </a:r>
            <a:r>
              <a:rPr dirty="0" smtClean="0"/>
              <a:t> During January at 21:00 (9 p.m.) </a:t>
            </a:r>
          </a:p>
          <a:p>
            <a:r>
              <a:rPr b="1" dirty="0" smtClean="0"/>
              <a:t>Stars:</a:t>
            </a:r>
            <a:endParaRPr dirty="0" smtClean="0"/>
          </a:p>
          <a:p>
            <a:r>
              <a:rPr b="1" dirty="0" smtClean="0"/>
              <a:t>Stars in the system:</a:t>
            </a:r>
            <a:r>
              <a:rPr dirty="0" smtClean="0"/>
              <a:t> 81</a:t>
            </a:r>
          </a:p>
          <a:p>
            <a:r>
              <a:rPr b="1" dirty="0" smtClean="0"/>
              <a:t>Number of bright stars:</a:t>
            </a:r>
            <a:r>
              <a:rPr dirty="0" smtClean="0"/>
              <a:t> 8</a:t>
            </a:r>
          </a:p>
          <a:p>
            <a:r>
              <a:rPr b="1" dirty="0" smtClean="0"/>
              <a:t>Brightest star:</a:t>
            </a:r>
            <a:r>
              <a:rPr dirty="0" smtClean="0"/>
              <a:t> Rigel (β Orionis) (0.12m)</a:t>
            </a:r>
          </a:p>
          <a:p>
            <a:r>
              <a:rPr b="1" dirty="0" smtClean="0"/>
              <a:t>Nearest star:</a:t>
            </a:r>
            <a:r>
              <a:rPr dirty="0" smtClean="0"/>
              <a:t> GJ 3379 (17.1 light years)</a:t>
            </a:r>
          </a:p>
          <a:p>
            <a:r>
              <a:rPr b="1" dirty="0" smtClean="0"/>
              <a:t>Messier objects:</a:t>
            </a:r>
            <a:r>
              <a:rPr dirty="0" smtClean="0"/>
              <a:t> 3</a:t>
            </a:r>
          </a:p>
          <a:p>
            <a:r>
              <a:rPr b="1" dirty="0" smtClean="0"/>
              <a:t>Meteor showers</a:t>
            </a:r>
            <a:endParaRPr dirty="0" smtClean="0"/>
          </a:p>
          <a:p>
            <a:r>
              <a:rPr b="1" dirty="0" smtClean="0"/>
              <a:t>Orionids</a:t>
            </a:r>
            <a:r>
              <a:rPr dirty="0" smtClean="0"/>
              <a:t> - This is a meteor shower that occurs when Earth passes through the dust from Halley's comet. It appears within the constellation Orion.</a:t>
            </a:r>
            <a:r>
              <a:rPr b="1" dirty="0" smtClean="0"/>
              <a:t> </a:t>
            </a:r>
            <a:r>
              <a:rPr dirty="0" smtClean="0"/>
              <a:t>The best viewing time is between October 15 and October 29. But maximum visibility occurs during the morning hours of October 20-22. </a:t>
            </a:r>
          </a:p>
          <a:p>
            <a:r>
              <a:rPr b="1" dirty="0" smtClean="0"/>
              <a:t>Bordering constellations</a:t>
            </a:r>
            <a:endParaRPr dirty="0" smtClean="0"/>
          </a:p>
          <a:p>
            <a:r>
              <a:rPr dirty="0" smtClean="0"/>
              <a:t>Gemini</a:t>
            </a:r>
          </a:p>
          <a:p>
            <a:r>
              <a:rPr dirty="0" smtClean="0"/>
              <a:t>Taurus</a:t>
            </a:r>
          </a:p>
          <a:p>
            <a:r>
              <a:rPr dirty="0" smtClean="0"/>
              <a:t>Eridanus</a:t>
            </a:r>
          </a:p>
          <a:p>
            <a:r>
              <a:rPr dirty="0" smtClean="0"/>
              <a:t>Lepus</a:t>
            </a:r>
          </a:p>
          <a:p>
            <a:r>
              <a:rPr dirty="0" smtClean="0"/>
              <a:t>Monoceros</a:t>
            </a:r>
          </a:p>
          <a:p>
            <a:r>
              <a:rPr b="1" dirty="0" smtClean="0"/>
              <a:t>NOTE:</a:t>
            </a:r>
            <a:r>
              <a:rPr dirty="0" smtClean="0"/>
              <a:t> The above photo of the constellation Orion shows, enlarged in their true color, the main "naked eye" stars that make up the shape of the constellation.</a:t>
            </a:r>
          </a:p>
          <a:p>
            <a:r>
              <a:rPr b="1" dirty="0" smtClean="0"/>
              <a:t>The Stars Of Orion</a:t>
            </a:r>
          </a:p>
          <a:p>
            <a:r>
              <a:rPr dirty="0" smtClean="0"/>
              <a:t>Here is a list of some of the best known stars in the </a:t>
            </a:r>
            <a:r>
              <a:rPr dirty="0" smtClean="0">
                <a:hlinkClick r:id="rId13"/>
              </a:rPr>
              <a:t>Orion constellation</a:t>
            </a:r>
            <a:r>
              <a:rPr b="1" dirty="0" smtClean="0"/>
              <a:t> </a:t>
            </a:r>
            <a:endParaRPr dirty="0" smtClean="0"/>
          </a:p>
          <a:p>
            <a:r>
              <a:rPr sz="1200" u="sng" kern="1200" dirty="0" smtClean="0">
                <a:solidFill>
                  <a:schemeClr val="tx1"/>
                </a:solidFill>
                <a:latin typeface="Times New Roman" charset="0"/>
                <a:ea typeface="ＭＳ Ｐゴシック" charset="-128"/>
                <a:cs typeface="ＭＳ Ｐゴシック" charset="-128"/>
                <a:hlinkClick r:id="rId14"/>
              </a:rPr>
              <a:t>NicoDerm®CQ® Quit Smoking</a:t>
            </a:r>
            <a:r>
              <a:rPr sz="1200" kern="1200" dirty="0" smtClean="0">
                <a:solidFill>
                  <a:schemeClr val="tx1"/>
                </a:solidFill>
                <a:latin typeface="Times New Roman" charset="0"/>
                <a:ea typeface="ＭＳ Ｐゴシック" charset="-128"/>
                <a:cs typeface="ＭＳ Ｐゴシック" charset="-128"/>
              </a:rPr>
              <a:t> </a:t>
            </a:r>
          </a:p>
          <a:p>
            <a:r>
              <a:rPr sz="1200" kern="1200" dirty="0" smtClean="0">
                <a:solidFill>
                  <a:schemeClr val="tx1"/>
                </a:solidFill>
                <a:latin typeface="Times New Roman" charset="0"/>
                <a:ea typeface="ＭＳ Ｐゴシック" charset="-128"/>
                <a:cs typeface="ＭＳ Ｐゴシック" charset="-128"/>
                <a:hlinkClick r:id="rId14"/>
              </a:rPr>
              <a:t>NicoDermCQ.com/StopSmokingProducts </a:t>
            </a:r>
            <a:endParaRPr sz="1200" kern="1200" dirty="0" smtClean="0">
              <a:solidFill>
                <a:schemeClr val="tx1"/>
              </a:solidFill>
              <a:latin typeface="Times New Roman" charset="0"/>
              <a:ea typeface="ＭＳ Ｐゴシック" charset="-128"/>
              <a:cs typeface="ＭＳ Ｐゴシック" charset="-128"/>
            </a:endParaRPr>
          </a:p>
          <a:p>
            <a:r>
              <a:rPr sz="1200" kern="1200" dirty="0" smtClean="0">
                <a:solidFill>
                  <a:schemeClr val="tx1"/>
                </a:solidFill>
                <a:latin typeface="Times New Roman" charset="0"/>
                <a:ea typeface="ＭＳ Ｐゴシック" charset="-128"/>
                <a:cs typeface="ＭＳ Ｐゴシック" charset="-128"/>
              </a:rPr>
              <a:t>Visit Now To Learn More About How NicoDerm®CQ® Can Help You Quit! </a:t>
            </a:r>
          </a:p>
          <a:p>
            <a:r>
              <a:rPr sz="1200" kern="1200" dirty="0" smtClean="0">
                <a:solidFill>
                  <a:schemeClr val="tx1"/>
                </a:solidFill>
                <a:latin typeface="Times New Roman" charset="0"/>
                <a:ea typeface="ＭＳ Ｐゴシック" charset="-128"/>
                <a:cs typeface="ＭＳ Ｐゴシック" charset="-128"/>
                <a:hlinkClick r:id="rId15"/>
              </a:rPr>
              <a:t>Ads by Google</a:t>
            </a:r>
            <a:r>
              <a:rPr dirty="0" smtClean="0"/>
              <a:t> </a:t>
            </a:r>
          </a:p>
          <a:p>
            <a:r>
              <a:rPr b="1" dirty="0" smtClean="0"/>
              <a:t>Betelgeuse</a:t>
            </a:r>
            <a:r>
              <a:rPr dirty="0" smtClean="0"/>
              <a:t> (Alpha Ori) It is located on Orion's right shoulder and it is a giant red star. The star is larger than the orbit of Mars and is the second brightest star in Orion.</a:t>
            </a:r>
          </a:p>
          <a:p>
            <a:r>
              <a:rPr b="1" dirty="0" smtClean="0"/>
              <a:t>Rigel</a:t>
            </a:r>
            <a:r>
              <a:rPr dirty="0" smtClean="0"/>
              <a:t> (Beta Ori) located at the constellation's left knee, it is a large blue supergiant star and one of the brightest stars in the sky and the brightest star in Orion.</a:t>
            </a:r>
          </a:p>
          <a:p>
            <a:r>
              <a:rPr b="1" dirty="0" smtClean="0"/>
              <a:t>Bellatrix </a:t>
            </a:r>
            <a:r>
              <a:rPr dirty="0" smtClean="0"/>
              <a:t>(Gamma Ori) "warrior woman," is located at Orion's left shoulder. </a:t>
            </a:r>
          </a:p>
          <a:p>
            <a:r>
              <a:rPr b="1" dirty="0" smtClean="0"/>
              <a:t>Mintaka</a:t>
            </a:r>
            <a:r>
              <a:rPr dirty="0" smtClean="0"/>
              <a:t> (Delta Ori) one of the three stars that make up Orion's belt, it is the left-most star.</a:t>
            </a:r>
          </a:p>
          <a:p>
            <a:r>
              <a:rPr b="1" dirty="0" smtClean="0"/>
              <a:t>Alnilam</a:t>
            </a:r>
            <a:r>
              <a:rPr dirty="0" smtClean="0"/>
              <a:t> (Epsilon Ori) the middle of three stars that make up Orion's belt</a:t>
            </a:r>
          </a:p>
          <a:p>
            <a:r>
              <a:rPr b="1" dirty="0" smtClean="0"/>
              <a:t>Alnitak</a:t>
            </a:r>
            <a:r>
              <a:rPr dirty="0" smtClean="0"/>
              <a:t> (Zeta Ori) the third and right-most of three stars that make up Orion's Belt.</a:t>
            </a:r>
          </a:p>
          <a:p>
            <a:r>
              <a:rPr b="1" dirty="0" smtClean="0"/>
              <a:t>Saiph</a:t>
            </a:r>
            <a:r>
              <a:rPr dirty="0" smtClean="0"/>
              <a:t> (Kappa Ori) located is at Orion's right knee.</a:t>
            </a:r>
          </a:p>
          <a:p>
            <a:r>
              <a:rPr b="1" dirty="0" smtClean="0"/>
              <a:t>Hatsya</a:t>
            </a:r>
            <a:r>
              <a:rPr dirty="0" smtClean="0"/>
              <a:t> is at the tip of Orion's sword.</a:t>
            </a:r>
          </a:p>
          <a:p>
            <a:r>
              <a:rPr dirty="0" smtClean="0"/>
              <a:t>Image Credit: </a:t>
            </a:r>
            <a:r>
              <a:rPr dirty="0" smtClean="0">
                <a:hlinkClick r:id="rId16"/>
              </a:rPr>
              <a:t>Torsten Bronger</a:t>
            </a:r>
            <a:r>
              <a:rPr dirty="0" smtClean="0"/>
              <a:t>.</a:t>
            </a:r>
          </a:p>
          <a:p>
            <a:r>
              <a:rPr b="1" dirty="0" smtClean="0"/>
              <a:t>Messier Objects in Orion</a:t>
            </a:r>
          </a:p>
          <a:p>
            <a:r>
              <a:rPr dirty="0" smtClean="0"/>
              <a:t>Here is a list of the known Messier Objects in Orion:</a:t>
            </a:r>
            <a:r>
              <a:rPr b="1" dirty="0" smtClean="0"/>
              <a:t> </a:t>
            </a:r>
            <a:endParaRPr dirty="0" smtClean="0"/>
          </a:p>
          <a:p>
            <a:r>
              <a:rPr b="1" dirty="0" smtClean="0"/>
              <a:t>M42: </a:t>
            </a:r>
            <a:r>
              <a:rPr dirty="0" smtClean="0"/>
              <a:t>The Great Orion Nebula (diffuse nebula)</a:t>
            </a:r>
          </a:p>
          <a:p>
            <a:r>
              <a:rPr b="1" dirty="0" smtClean="0"/>
              <a:t>M43:</a:t>
            </a:r>
            <a:r>
              <a:rPr dirty="0" smtClean="0"/>
              <a:t> Part of the Orion Nebula, de Mairan's Nebula (diffuse nebula)</a:t>
            </a:r>
          </a:p>
          <a:p>
            <a:r>
              <a:rPr b="1" dirty="0" smtClean="0"/>
              <a:t>M78:</a:t>
            </a:r>
            <a:r>
              <a:rPr dirty="0" smtClean="0"/>
              <a:t> A diffuse reflection nebula</a:t>
            </a:r>
          </a:p>
          <a:p>
            <a:r>
              <a:rPr b="1" dirty="0" smtClean="0"/>
              <a:t>Meteor Showers - The Orionids</a:t>
            </a:r>
          </a:p>
          <a:p>
            <a:r>
              <a:rPr dirty="0" smtClean="0"/>
              <a:t>Halley's Comet leaves plenty of dust behind as it travels through the solar system. As a result two meteor showers are the result of the Earth's passage through the dust trail. The first is the Eta Aqarids, and the second is the Orionid meteor shower. The point of origin for the Orionid meteors is located within the constellation Orion.</a:t>
            </a:r>
          </a:p>
          <a:p>
            <a:r>
              <a:rPr dirty="0" smtClean="0"/>
              <a:t>The Orionids are barely detectable on the beginning and ending dates Oct 15 through Oct 22. In the Northern Hemisphere will see around 20 meteors per hour at maximum, while observers in the Southern Hemisphere will see around 40 meteors per hour.</a:t>
            </a:r>
          </a:p>
          <a:p>
            <a:r>
              <a:rPr dirty="0" smtClean="0"/>
              <a:t>Image credit: http://meteorshowersonline.com/orionids.html</a:t>
            </a:r>
          </a:p>
          <a:p>
            <a:r>
              <a:rPr b="1" dirty="0" smtClean="0"/>
              <a:t>Orion: Myths and Origins</a:t>
            </a:r>
          </a:p>
          <a:p>
            <a:r>
              <a:rPr dirty="0" smtClean="0"/>
              <a:t>Orion is one of the best known and most recognizable star-patterns in the sky. Orion represents an heroic hunter of Greek myth. This constellation is rich in bright stars and nebulae lying on the edge of the Milky Way.</a:t>
            </a:r>
          </a:p>
          <a:p>
            <a:r>
              <a:rPr dirty="0" smtClean="0"/>
              <a:t>Although it has been known throughout history, and it has had special significance for many cultures throughout history. But It was probably first known by the Sumerian and Babylonian astronomers 4000 years ago. But the Orion nebula, on the other hand was not discovered until 1610.</a:t>
            </a:r>
          </a:p>
          <a:p>
            <a:r>
              <a:rPr b="1" dirty="0" smtClean="0"/>
              <a:t>The Mythology Behind the Orion Constellation</a:t>
            </a:r>
          </a:p>
          <a:p>
            <a:r>
              <a:rPr dirty="0" smtClean="0"/>
              <a:t>The Orion constellation was well known to ancient Greeks. The picture shows the great hunter Orion. He is holding a lion's head instead of a bow or shield and is stalking Taurus, the Bull. Canis Major, his dog, is behind him and it is chasing Lepus, the Hare.</a:t>
            </a:r>
          </a:p>
          <a:p>
            <a:r>
              <a:rPr dirty="0" smtClean="0"/>
              <a:t>The constellation Orion was named after the Greek hunter Orion, who was supposedly put into among the stars by Artemis after she was tricked into killing him by her brother Apollo.</a:t>
            </a:r>
          </a:p>
          <a:p>
            <a:r>
              <a:rPr dirty="0" smtClean="0"/>
              <a:t>The other myth story. Orion was in love with one of the Seven Sisters, Merope, who form the Pleiades. Orion fancied Merope but she was not interested in him, despite anything he did. He pursued them for seven years. But then his life turned tragic when he stepped on Scorpius, the scorpion and he died. The Gods, feeling pity on him put Orion and his dog in the sky as constellations.The animals that he hunted were placed up there near him. But Scorpius ended up on the opposite side of the sky so Orion would never be hurt by it again.</a:t>
            </a:r>
          </a:p>
          <a:p>
            <a:pPr eaLnBrk="1" hangingPunct="1"/>
            <a:r>
              <a:rPr lang="en-US" dirty="0" smtClean="0"/>
              <a:t> </a:t>
            </a:r>
          </a:p>
          <a:p>
            <a:pPr eaLnBrk="1" hangingPunct="1"/>
            <a:r>
              <a:rPr lang="en-US" dirty="0" smtClean="0"/>
              <a:t> </a:t>
            </a:r>
          </a:p>
          <a:p>
            <a:pPr eaLnBrk="1" hangingPunct="1"/>
            <a:endParaRPr lang="en-US" dirty="0" smtClean="0"/>
          </a:p>
          <a:p>
            <a:pPr eaLnBrk="1" hangingPunct="1"/>
            <a:endParaRPr lang="en-US" dirty="0" smtClean="0"/>
          </a:p>
          <a:p>
            <a:pPr eaLnBrk="1" hangingPunct="1"/>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dirty="0" smtClean="0"/>
              <a:t>Orion </a:t>
            </a:r>
            <a:r>
              <a:rPr lang="en-US" dirty="0" smtClean="0"/>
              <a:t>was</a:t>
            </a:r>
            <a:r>
              <a:rPr lang="en-US" baseline="0" dirty="0" smtClean="0"/>
              <a:t> one of </a:t>
            </a:r>
            <a:r>
              <a:rPr dirty="0" smtClean="0"/>
              <a:t>the greatest hunter</a:t>
            </a:r>
            <a:r>
              <a:rPr lang="en-US" dirty="0" err="1" smtClean="0"/>
              <a:t>s</a:t>
            </a:r>
            <a:r>
              <a:rPr dirty="0" smtClean="0"/>
              <a:t> in the world. Unfortunately for him, with his immense strength came an immense ego, and he boasted that he could best any animal on earth. In response to his vanity, a single small </a:t>
            </a:r>
            <a:r>
              <a:rPr dirty="0" smtClean="0">
                <a:hlinkClick r:id="rId17"/>
              </a:rPr>
              <a:t>scorpion</a:t>
            </a:r>
            <a:r>
              <a:rPr dirty="0" smtClean="0"/>
              <a:t> stung him and killed him.</a:t>
            </a:r>
          </a:p>
          <a:p>
            <a:pPr eaLnBrk="1" hangingPunct="1"/>
            <a:r>
              <a:rPr dirty="0" smtClean="0"/>
              <a:t>  </a:t>
            </a:r>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23FE1103-DA06-A740-B5F4-FAEF8AE17F4C}" type="slidenum">
              <a:rPr lang="en-US"/>
              <a:pPr/>
              <a:t>35</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r>
              <a:rPr dirty="0" smtClean="0"/>
              <a:t>he Big Dipper, also known as the "Plough" and the "Drinking Gourd", is an asterism that is part of the constellation of Ursa Major, the Great Bear.</a:t>
            </a:r>
          </a:p>
          <a:p>
            <a:r>
              <a:rPr dirty="0" smtClean="0"/>
              <a:t>It is a circumpolar constellation, which means it is always above the horizon for observers in most of the United States as it circles around Polaris and the north celestial pole. </a:t>
            </a:r>
          </a:p>
          <a:p>
            <a:r>
              <a:rPr dirty="0" smtClean="0"/>
              <a:t>The pointer stars in the end of the bowl of the Big Dipper point to Polaris and true north.</a:t>
            </a:r>
            <a:endParaRPr lang="en-US" dirty="0" smtClean="0"/>
          </a:p>
          <a:p>
            <a:r>
              <a:rPr lang="en-US" dirty="0" smtClean="0"/>
              <a:t>In the north –where we are; its up every night all through the</a:t>
            </a:r>
            <a:r>
              <a:rPr lang="en-US" baseline="0" dirty="0" smtClean="0"/>
              <a:t> year.</a:t>
            </a:r>
          </a:p>
          <a:p>
            <a:endParaRPr lang="en-US" dirty="0" smtClean="0"/>
          </a:p>
          <a:p>
            <a:r>
              <a:rPr lang="en-US" dirty="0" smtClean="0"/>
              <a:t>Circumpolar :pilgrims, sailors can tell latitude/time</a:t>
            </a:r>
            <a:r>
              <a:rPr lang="en-US" baseline="0" dirty="0" smtClean="0"/>
              <a:t> so location.</a:t>
            </a:r>
            <a:r>
              <a:rPr lang="en-US" dirty="0" smtClean="0"/>
              <a:t> </a:t>
            </a:r>
          </a:p>
          <a:p>
            <a:r>
              <a:rPr lang="en-US" dirty="0" smtClean="0"/>
              <a:t>Can tell the time</a:t>
            </a:r>
            <a:endParaRPr dirty="0" smtClean="0"/>
          </a:p>
          <a:p>
            <a:pPr eaLnBrk="1" hangingPunct="1"/>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23FE1103-DA06-A740-B5F4-FAEF8AE17F4C}" type="slidenum">
              <a:rPr lang="en-US"/>
              <a:pPr/>
              <a:t>36</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r>
              <a:rPr dirty="0" smtClean="0"/>
              <a:t>he Big Dipper, also known as the "Plough" and the "Drinking Gourd", is an asterism that is part of the constellation of Ursa Major, the Great Bear.</a:t>
            </a:r>
          </a:p>
          <a:p>
            <a:r>
              <a:rPr dirty="0" smtClean="0"/>
              <a:t>It is a circumpolar constellation, which means it is always above the horizon for observers in most of the United States as it circles around Polaris and the north celestial pole. </a:t>
            </a:r>
          </a:p>
          <a:p>
            <a:r>
              <a:rPr dirty="0" smtClean="0"/>
              <a:t>The pointer stars in the end of the bowl of the Big Dipper point to Polaris and true north.</a:t>
            </a:r>
            <a:endParaRPr lang="en-US" dirty="0" smtClean="0"/>
          </a:p>
          <a:p>
            <a:r>
              <a:rPr lang="en-US" dirty="0" smtClean="0"/>
              <a:t>In the north –where we are; its up every night all through the</a:t>
            </a:r>
            <a:r>
              <a:rPr lang="en-US" baseline="0" dirty="0" smtClean="0"/>
              <a:t> year.</a:t>
            </a:r>
          </a:p>
          <a:p>
            <a:endParaRPr lang="en-US" dirty="0" smtClean="0"/>
          </a:p>
          <a:p>
            <a:r>
              <a:rPr lang="en-US" dirty="0" smtClean="0"/>
              <a:t>Circumpolar :pilgrims, sailors can tell latitude/time</a:t>
            </a:r>
            <a:r>
              <a:rPr lang="en-US" baseline="0" dirty="0" smtClean="0"/>
              <a:t> so location.</a:t>
            </a:r>
            <a:r>
              <a:rPr lang="en-US" dirty="0" smtClean="0"/>
              <a:t> </a:t>
            </a:r>
          </a:p>
          <a:p>
            <a:r>
              <a:rPr lang="en-US" dirty="0" smtClean="0"/>
              <a:t>Can tell the time</a:t>
            </a:r>
            <a:endParaRPr dirty="0" smtClean="0"/>
          </a:p>
          <a:p>
            <a:pPr eaLnBrk="1" hangingPunct="1"/>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23FE1103-DA06-A740-B5F4-FAEF8AE17F4C}" type="slidenum">
              <a:rPr lang="en-US"/>
              <a:pPr/>
              <a:t>37</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en-US" dirty="0" smtClean="0"/>
              <a:t>Stars</a:t>
            </a:r>
          </a:p>
          <a:p>
            <a:pPr eaLnBrk="1" hangingPunct="1"/>
            <a:r>
              <a:rPr lang="en-US" dirty="0" smtClean="0"/>
              <a:t>planets</a:t>
            </a:r>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FB6B8B02-DA17-F843-B3EC-D9EBEB7D4330}" type="slidenum">
              <a:rPr lang="en-US"/>
              <a:pPr/>
              <a:t>38</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r>
              <a:rPr lang="en-US"/>
              <a:t>Mercury from Mariner 10: the only spacecraft to ever visit/pass near the planet in 1974.</a:t>
            </a:r>
          </a:p>
          <a:p>
            <a:pPr eaLnBrk="1" hangingPunct="1"/>
            <a:r>
              <a:rPr lang="en-US"/>
              <a:t>Messenger was launched last year and will enter Mercury’s orbit in 2011.</a:t>
            </a:r>
          </a:p>
          <a:p>
            <a:pPr eaLnBrk="1" hangingPunct="1"/>
            <a:r>
              <a:rPr lang="en-US"/>
              <a:t>Full of craters ,made up of iron and nickel,weak mag field.</a:t>
            </a:r>
          </a:p>
          <a:p>
            <a:pPr eaLnBrk="1" hangingPunct="1"/>
            <a:r>
              <a:rPr lang="en-US"/>
              <a:t>Due to Mercury's </a:t>
            </a:r>
            <a:r>
              <a:rPr lang="en-US">
                <a:hlinkClick r:id="rId3"/>
              </a:rPr>
              <a:t>rotation</a:t>
            </a:r>
            <a:r>
              <a:rPr lang="en-US"/>
              <a:t> and highly </a:t>
            </a:r>
            <a:r>
              <a:rPr lang="en-US">
                <a:hlinkClick r:id="rId4"/>
              </a:rPr>
              <a:t>elliptical</a:t>
            </a:r>
            <a:r>
              <a:rPr lang="en-US"/>
              <a:t> </a:t>
            </a:r>
            <a:r>
              <a:rPr lang="en-US">
                <a:hlinkClick r:id="rId5"/>
              </a:rPr>
              <a:t>orbit</a:t>
            </a:r>
            <a:r>
              <a:rPr lang="en-US"/>
              <a:t>, the Sun appears to rise briefly, set, and rise again before it travels westward across the sky. At sunset, the Sun appears to set, rise again briefly, and then set again. Mercury is only about one-third the size of the Earth. It is smaller than any other planet except Pluto. Mercury is very close to the Sun and has no substantial </a:t>
            </a:r>
            <a:r>
              <a:rPr lang="en-US">
                <a:hlinkClick r:id="rId6"/>
              </a:rPr>
              <a:t>atmosphere</a:t>
            </a:r>
            <a:r>
              <a:rPr lang="en-US"/>
              <a:t>. These factors contribute to the fact that the surface of Mercury has the greatest temperature range of any planet or natural </a:t>
            </a:r>
            <a:r>
              <a:rPr lang="en-US">
                <a:hlinkClick r:id="rId7"/>
              </a:rPr>
              <a:t>satellite</a:t>
            </a:r>
            <a:r>
              <a:rPr lang="en-US"/>
              <a:t> in our </a:t>
            </a:r>
            <a:r>
              <a:rPr lang="en-US">
                <a:hlinkClick r:id="rId8"/>
              </a:rPr>
              <a:t>solar system</a:t>
            </a:r>
            <a:r>
              <a:rPr lang="en-US"/>
              <a:t>. The surface temperature on the side of Mercury closest to the Sun reaches 427 degrees </a:t>
            </a:r>
            <a:r>
              <a:rPr lang="en-US">
                <a:hlinkClick r:id="rId9"/>
              </a:rPr>
              <a:t>Celsius</a:t>
            </a:r>
            <a:r>
              <a:rPr lang="en-US"/>
              <a:t>, a temperature hot enough to melt tin. On the side facing away from the Sun, or the night side, the temperature drops to -183 degrees Celsius. Scientists have detected a </a:t>
            </a:r>
            <a:r>
              <a:rPr lang="en-US">
                <a:hlinkClick r:id="rId10"/>
              </a:rPr>
              <a:t>magnetic field</a:t>
            </a:r>
            <a:r>
              <a:rPr lang="en-US"/>
              <a:t> surrounding Mercury, though it is not as strong as the field around the Earth. Scientists theorize that Mercury's field is due to an iron-bearing core or possibly to the </a:t>
            </a:r>
            <a:r>
              <a:rPr lang="en-US">
                <a:hlinkClick r:id="rId11"/>
              </a:rPr>
              <a:t>solar winds</a:t>
            </a:r>
            <a:r>
              <a:rPr lang="en-US"/>
              <a:t>. Mercury's atmosphere is very thin and is composed of helium and sodium. The surface of Mercury has been shaped by three processes: impact cratering where large objects struck the surface resulting in crater formation, </a:t>
            </a:r>
            <a:r>
              <a:rPr lang="en-US">
                <a:hlinkClick r:id="rId12"/>
              </a:rPr>
              <a:t>volcanism</a:t>
            </a:r>
            <a:r>
              <a:rPr lang="en-US"/>
              <a:t> where lava flooded the surface, and </a:t>
            </a:r>
            <a:r>
              <a:rPr lang="en-US">
                <a:hlinkClick r:id="rId13"/>
              </a:rPr>
              <a:t>tectonic activity</a:t>
            </a:r>
            <a:r>
              <a:rPr lang="en-US"/>
              <a:t> where the planet's crust moved in order to adjust to the planetary cooling and contracting. </a:t>
            </a:r>
          </a:p>
          <a:p>
            <a:pPr eaLnBrk="1" hangingPunct="1"/>
            <a:r>
              <a:rPr lang="en-US"/>
              <a:t>Mercury does not have any naturally occurring satellites.</a:t>
            </a:r>
          </a:p>
          <a:p>
            <a:pPr eaLnBrk="1" hangingPunct="1"/>
            <a:r>
              <a:rPr lang="en-US">
                <a:solidFill>
                  <a:srgbClr val="FF9F40"/>
                </a:solidFill>
              </a:rPr>
              <a:t>Mercury held at least one major surprise when astronomers studied the planet with radar in 1991. At that time, Mercury's north pole was tilted slightly toward Earth. Astronomers were very surprised to find that north pole area to be "radar bright." These observations suggest ice deposits, strange as that may seem on a world so close to the Sun! But it is possible that the poles may remain cold enough for ice to survive, especially if it was tucked away in a deeper crater.</a:t>
            </a:r>
            <a:r>
              <a:rPr lang="en-US"/>
              <a:t> </a:t>
            </a:r>
          </a:p>
          <a:p>
            <a:pPr eaLnBrk="1" hangingPunct="1"/>
            <a:r>
              <a:rPr lang="en-US">
                <a:solidFill>
                  <a:srgbClr val="FF9F40"/>
                </a:solidFill>
              </a:rPr>
              <a:t>     Another more recent discovery is traces of an atmosphere around Mercury. Granted, it is a very thin tenuous atmosphere, and probably does not really belong to Mercury, but is was a surprise nonetheless! This atmosphere is only a few billionths as dense as Earths, but it is composed of sodium, potassium, hydrogen, helium, oxygen and argon. There is no conceivable way that Mercury's weak gravity could hold onto an atmosphere for long, and so it is believed that this atmosphere is actually captured from the solar wind and therefore constantly replenished.</a:t>
            </a:r>
            <a:r>
              <a:rPr lang="en-US"/>
              <a:t> </a:t>
            </a:r>
          </a:p>
          <a:p>
            <a:pPr eaLnBrk="1" hangingPunct="1"/>
            <a:r>
              <a:rPr lang="en-US"/>
              <a:t>  </a:t>
            </a:r>
            <a:br>
              <a:rPr lang="en-US"/>
            </a:br>
            <a:r>
              <a:rPr lang="en-US">
                <a:solidFill>
                  <a:srgbClr val="FF9F40"/>
                </a:solidFill>
              </a:rPr>
              <a:t>    Planetary scientists have a model for Mercury's formation and history. They believe Mercury has a core much like the Earth's iron core surrounded by crust. Once the core developed, the crust would have expanded, allowing magma to flow up from beneath. As the core cooled, the crust then shrank, wrinkling and forming the scarps so common on Mercury. Solar tides also would have slowed Mercury's rotation.</a:t>
            </a:r>
            <a:r>
              <a:rPr lang="en-US"/>
              <a:t> </a:t>
            </a:r>
            <a:br>
              <a:rPr lang="en-US"/>
            </a:br>
            <a:r>
              <a:rPr lang="en-US"/>
              <a:t>  </a:t>
            </a:r>
            <a:br>
              <a:rPr lang="en-US"/>
            </a:br>
            <a:endParaRPr lang="en-US"/>
          </a:p>
          <a:p>
            <a:pPr eaLnBrk="1" hangingPunct="1"/>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FB6B8B02-DA17-F843-B3EC-D9EBEB7D4330}" type="slidenum">
              <a:rPr lang="en-US"/>
              <a:pPr/>
              <a:t>39</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r>
              <a:rPr lang="en-US" dirty="0"/>
              <a:t>Mercury from Mariner 10: the only spacecraft to ever visit/pass near the planet in 1974.</a:t>
            </a:r>
          </a:p>
          <a:p>
            <a:pPr eaLnBrk="1" hangingPunct="1"/>
            <a:r>
              <a:rPr lang="en-US" dirty="0"/>
              <a:t>Messenger was launched last year and will enter Mercury’s orbit in 2011.</a:t>
            </a:r>
          </a:p>
          <a:p>
            <a:pPr eaLnBrk="1" hangingPunct="1"/>
            <a:r>
              <a:rPr lang="en-US" dirty="0"/>
              <a:t>Full of craters ,made up of iron and </a:t>
            </a:r>
            <a:r>
              <a:rPr lang="en-US" dirty="0" err="1"/>
              <a:t>nickel,weak</a:t>
            </a:r>
            <a:r>
              <a:rPr lang="en-US" dirty="0"/>
              <a:t> </a:t>
            </a:r>
            <a:r>
              <a:rPr lang="en-US" dirty="0" err="1"/>
              <a:t>mag</a:t>
            </a:r>
            <a:r>
              <a:rPr lang="en-US" dirty="0"/>
              <a:t> field.</a:t>
            </a:r>
          </a:p>
          <a:p>
            <a:pPr eaLnBrk="1" hangingPunct="1"/>
            <a:r>
              <a:rPr lang="en-US" dirty="0"/>
              <a:t>Due to Mercury's </a:t>
            </a:r>
            <a:r>
              <a:rPr lang="en-US" dirty="0">
                <a:hlinkClick r:id="rId3"/>
              </a:rPr>
              <a:t>rotation</a:t>
            </a:r>
            <a:r>
              <a:rPr lang="en-US" dirty="0"/>
              <a:t> and highly </a:t>
            </a:r>
            <a:r>
              <a:rPr lang="en-US" dirty="0">
                <a:hlinkClick r:id="rId4"/>
              </a:rPr>
              <a:t>elliptical</a:t>
            </a:r>
            <a:r>
              <a:rPr lang="en-US" dirty="0"/>
              <a:t> </a:t>
            </a:r>
            <a:r>
              <a:rPr lang="en-US" dirty="0">
                <a:hlinkClick r:id="rId5"/>
              </a:rPr>
              <a:t>orbit</a:t>
            </a:r>
            <a:r>
              <a:rPr lang="en-US" dirty="0"/>
              <a:t>, the Sun appears to rise briefly, set, and rise again before it travels westward across the sky. At sunset, the Sun appears to set, rise again briefly, and then set again. Mercury is only about one-third the size of the Earth. It is smaller than any other planet except Pluto. Mercury is very close to the Sun and has no substantial </a:t>
            </a:r>
            <a:r>
              <a:rPr lang="en-US" dirty="0">
                <a:hlinkClick r:id="rId6"/>
              </a:rPr>
              <a:t>atmosphere</a:t>
            </a:r>
            <a:r>
              <a:rPr lang="en-US" dirty="0"/>
              <a:t>. These factors contribute to the fact that the surface of Mercury has the greatest temperature range of any planet or natural </a:t>
            </a:r>
            <a:r>
              <a:rPr lang="en-US" dirty="0">
                <a:hlinkClick r:id="rId7"/>
              </a:rPr>
              <a:t>satellite</a:t>
            </a:r>
            <a:r>
              <a:rPr lang="en-US" dirty="0"/>
              <a:t> in our </a:t>
            </a:r>
            <a:r>
              <a:rPr lang="en-US" dirty="0">
                <a:hlinkClick r:id="rId8"/>
              </a:rPr>
              <a:t>solar system</a:t>
            </a:r>
            <a:r>
              <a:rPr lang="en-US" dirty="0"/>
              <a:t>. The surface temperature on the side of Mercury closest to the Sun reaches 427 degrees </a:t>
            </a:r>
            <a:r>
              <a:rPr lang="en-US" dirty="0">
                <a:hlinkClick r:id="rId9"/>
              </a:rPr>
              <a:t>Celsius</a:t>
            </a:r>
            <a:r>
              <a:rPr lang="en-US" dirty="0"/>
              <a:t>, a temperature hot enough to melt tin. On the side facing away from the Sun, or the night side, the temperature drops to -183 degrees Celsius. Scientists have detected a </a:t>
            </a:r>
            <a:r>
              <a:rPr lang="en-US" dirty="0">
                <a:hlinkClick r:id="rId10"/>
              </a:rPr>
              <a:t>magnetic field</a:t>
            </a:r>
            <a:r>
              <a:rPr lang="en-US" dirty="0"/>
              <a:t> surrounding Mercury, though it is not as strong as the field around the Earth. Scientists theorize that Mercury's field is due to an iron-bearing core or possibly to the </a:t>
            </a:r>
            <a:r>
              <a:rPr lang="en-US" dirty="0">
                <a:hlinkClick r:id="rId11"/>
              </a:rPr>
              <a:t>solar winds</a:t>
            </a:r>
            <a:r>
              <a:rPr lang="en-US" dirty="0"/>
              <a:t>. Mercury's atmosphere is very thin and is composed of helium and sodium. The surface of Mercury has been shaped by three processes: impact </a:t>
            </a:r>
            <a:r>
              <a:rPr lang="en-US" dirty="0" err="1"/>
              <a:t>cratering</a:t>
            </a:r>
            <a:r>
              <a:rPr lang="en-US" dirty="0"/>
              <a:t> where large objects struck the surface resulting in crater formation, </a:t>
            </a:r>
            <a:r>
              <a:rPr lang="en-US" dirty="0">
                <a:hlinkClick r:id="rId12"/>
              </a:rPr>
              <a:t>volcanism</a:t>
            </a:r>
            <a:r>
              <a:rPr lang="en-US" dirty="0"/>
              <a:t> where lava flooded the surface, and </a:t>
            </a:r>
            <a:r>
              <a:rPr lang="en-US" dirty="0">
                <a:hlinkClick r:id="rId13"/>
              </a:rPr>
              <a:t>tectonic activity</a:t>
            </a:r>
            <a:r>
              <a:rPr lang="en-US" dirty="0"/>
              <a:t> where the planet's crust moved in order to adjust to the planetary cooling and contracting. </a:t>
            </a:r>
          </a:p>
          <a:p>
            <a:pPr eaLnBrk="1" hangingPunct="1"/>
            <a:r>
              <a:rPr lang="en-US" dirty="0"/>
              <a:t>Mercury does not have any naturally occurring satellites.</a:t>
            </a:r>
          </a:p>
          <a:p>
            <a:pPr eaLnBrk="1" hangingPunct="1"/>
            <a:r>
              <a:rPr lang="en-US" dirty="0">
                <a:solidFill>
                  <a:srgbClr val="FF9F40"/>
                </a:solidFill>
              </a:rPr>
              <a:t>Mercury held at least one major surprise when astronomers studied the planet with radar in 1991. At that time, Mercury's north pole was tilted slightly toward Earth. Astronomers were very surprised to find that north pole area to be "radar bright." These observations suggest ice deposits, strange as that may seem on a world so close to the Sun! But it is possible that the poles may remain cold enough for ice to survive, especially if it was tucked away in a deeper crater.</a:t>
            </a:r>
            <a:r>
              <a:rPr lang="en-US" dirty="0"/>
              <a:t> </a:t>
            </a:r>
          </a:p>
          <a:p>
            <a:pPr eaLnBrk="1" hangingPunct="1"/>
            <a:r>
              <a:rPr lang="en-US" dirty="0">
                <a:solidFill>
                  <a:srgbClr val="FF9F40"/>
                </a:solidFill>
              </a:rPr>
              <a:t>     Another more recent discovery is traces of an atmosphere around Mercury. Granted, it is a very thin tenuous atmosphere, and probably does not really belong to Mercury, but is was a surprise nonetheless! This atmosphere is only a few billionths as dense as Earths, but it is composed of sodium, potassium, hydrogen, helium, oxygen and argon. There is no conceivable way that Mercury's weak gravity could hold onto an atmosphere for long, and so it is believed that this atmosphere is actually captured from the solar wind and therefore constantly replenished.</a:t>
            </a:r>
            <a:r>
              <a:rPr lang="en-US" dirty="0"/>
              <a:t> </a:t>
            </a:r>
          </a:p>
          <a:p>
            <a:pPr eaLnBrk="1" hangingPunct="1"/>
            <a:r>
              <a:rPr lang="en-US" dirty="0"/>
              <a:t>  </a:t>
            </a:r>
            <a:br>
              <a:rPr lang="en-US" dirty="0"/>
            </a:br>
            <a:r>
              <a:rPr lang="en-US" dirty="0">
                <a:solidFill>
                  <a:srgbClr val="FF9F40"/>
                </a:solidFill>
              </a:rPr>
              <a:t>    Planetary scientists have a model for Mercury's formation and history. They believe Mercury has a core much like the Earth's iron core surrounded by crust. Once the core developed, the crust would have expanded, allowing magma to flow up from beneath. As the core cooled, the crust then shrank, wrinkling and forming the scarps so common on Mercury. Solar tides also would have slowed Mercury's rotation.</a:t>
            </a:r>
            <a:r>
              <a:rPr lang="en-US" dirty="0"/>
              <a:t> </a:t>
            </a:r>
            <a:br>
              <a:rPr lang="en-US" dirty="0"/>
            </a:br>
            <a:r>
              <a:rPr lang="en-US" dirty="0"/>
              <a:t>  </a:t>
            </a:r>
            <a:br>
              <a:rPr lang="en-US" dirty="0"/>
            </a:br>
            <a:endParaRPr lang="en-US" dirty="0"/>
          </a:p>
          <a:p>
            <a:pPr eaLnBrk="1" hangingPunct="1"/>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6A5E581E-7C0B-374C-8B99-C24F39F71FAF}" type="slidenum">
              <a:rPr lang="en-US"/>
              <a:pPr/>
              <a:t>40</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r>
              <a:rPr lang="en-US"/>
              <a:t>More than 20 spacecraft have visited </a:t>
            </a:r>
            <a:r>
              <a:rPr lang="en-US">
                <a:hlinkClick r:id="rId3"/>
              </a:rPr>
              <a:t>Venus</a:t>
            </a:r>
            <a:r>
              <a:rPr lang="en-US"/>
              <a:t> including </a:t>
            </a:r>
            <a:r>
              <a:rPr lang="en-US">
                <a:hlinkClick r:id="rId4"/>
              </a:rPr>
              <a:t>Venera 9</a:t>
            </a:r>
            <a:r>
              <a:rPr lang="en-US"/>
              <a:t>, which landed on the surface, and </a:t>
            </a:r>
            <a:r>
              <a:rPr lang="en-US">
                <a:hlinkClick r:id="rId5"/>
              </a:rPr>
              <a:t>Magellan</a:t>
            </a:r>
            <a:r>
              <a:rPr lang="en-US"/>
              <a:t>, which used radar to peer through the clouds and make a map of the surface. This visible light picture of </a:t>
            </a:r>
            <a:r>
              <a:rPr lang="en-US">
                <a:hlinkClick r:id="rId6"/>
              </a:rPr>
              <a:t>Venus</a:t>
            </a:r>
            <a:r>
              <a:rPr lang="en-US"/>
              <a:t> was taken by the </a:t>
            </a:r>
            <a:r>
              <a:rPr lang="en-US">
                <a:hlinkClick r:id="rId7"/>
              </a:rPr>
              <a:t>Galileo spacecraft </a:t>
            </a:r>
            <a:r>
              <a:rPr lang="en-US"/>
              <a:t>now in orbit around Jupiter. Many things about Venus remain unknown, including the cause of </a:t>
            </a:r>
            <a:r>
              <a:rPr lang="en-US">
                <a:hlinkClick r:id="rId8"/>
              </a:rPr>
              <a:t>mysterious bursts of radio waves</a:t>
            </a:r>
            <a:r>
              <a:rPr lang="en-US"/>
              <a:t>. </a:t>
            </a:r>
          </a:p>
          <a:p>
            <a:pPr eaLnBrk="1" hangingPunct="1"/>
            <a:r>
              <a:rPr lang="en-US"/>
              <a:t>Sun would rise in the west and set in the east</a:t>
            </a:r>
          </a:p>
          <a:p>
            <a:pPr eaLnBrk="1" hangingPunct="1"/>
            <a:r>
              <a:rPr lang="en-US"/>
              <a:t>Space probes have revealed that the atmospheric pressure at the surface of Venus is </a:t>
            </a:r>
            <a:r>
              <a:rPr lang="en-US" b="1"/>
              <a:t>90 times that of Earth's</a:t>
            </a:r>
            <a:r>
              <a:rPr lang="en-US"/>
              <a:t>. This atmosphere consists mainly of carbon dioxide -- the same gas that puts the fizz in soft drinks. It is not breathable. In addition, the clouds of Venus contain </a:t>
            </a:r>
            <a:r>
              <a:rPr lang="en-US" b="1"/>
              <a:t>drops of sulfuric acid, a poisonous chemical</a:t>
            </a:r>
            <a:r>
              <a:rPr lang="en-US"/>
              <a:t>. </a:t>
            </a:r>
          </a:p>
          <a:p>
            <a:pPr eaLnBrk="1" hangingPunct="1"/>
            <a:r>
              <a:rPr lang="en-US"/>
              <a:t>More recent radar observations by the Magellan spacecraft have allowed scientists to peek through the clouds and map almost the entire surface of the planet. Magellan discovered mountains on Venus that are </a:t>
            </a:r>
            <a:r>
              <a:rPr lang="en-US" b="1"/>
              <a:t>higher than any on Earth</a:t>
            </a:r>
            <a:r>
              <a:rPr lang="en-US"/>
              <a:t>, as well as a valley that is </a:t>
            </a:r>
            <a:r>
              <a:rPr lang="en-US" b="1"/>
              <a:t>longer and deeper</a:t>
            </a:r>
            <a:r>
              <a:rPr lang="en-US"/>
              <a:t> than the Grand Canyon. It also revealed that the surface of Venus may contain active volcanoes, which occasionally vent molten rock and gas into the hellish atmosphere.</a:t>
            </a:r>
          </a:p>
          <a:p>
            <a:pPr eaLnBrk="1" hangingPunct="1"/>
            <a:r>
              <a:rPr lang="en-US"/>
              <a:t>The thick atmosphere on Venus would make it difficult to see objects very far away from you. </a:t>
            </a:r>
          </a:p>
          <a:p>
            <a:pPr eaLnBrk="1" hangingPunct="1"/>
            <a:r>
              <a:rPr lang="en-US"/>
              <a:t>Thick, high clouds would make the Sun just a yellow-orange smear of light, if it was visible at all.</a:t>
            </a:r>
          </a:p>
          <a:p>
            <a:pPr eaLnBrk="1" hangingPunct="1"/>
            <a:r>
              <a:rPr lang="en-US"/>
              <a:t>Greenhouse effect like  a car in the sun for 4 billion year with its windows rolled up!</a:t>
            </a:r>
          </a:p>
          <a:p>
            <a:pPr eaLnBrk="1" hangingPunct="1"/>
            <a:r>
              <a:rPr lang="en-US"/>
              <a:t>Venus is referred to as the Evening Star because it is the brightest planet that can be viewed from Earth. Its thick cloud cover is an excellent reflector of the Sun's light.</a:t>
            </a:r>
          </a:p>
          <a:p>
            <a:pPr eaLnBrk="1" hangingPunct="1"/>
            <a:r>
              <a:rPr lang="en-US"/>
              <a:t>Venus and Earth are similar in size, composition, and </a:t>
            </a:r>
            <a:r>
              <a:rPr lang="en-US">
                <a:hlinkClick r:id="rId9"/>
              </a:rPr>
              <a:t>mass</a:t>
            </a:r>
            <a:r>
              <a:rPr lang="en-US"/>
              <a:t>. They differ in that Venus does not have oceans or human life, and its temperature during the day reaches 484 degrees </a:t>
            </a:r>
            <a:r>
              <a:rPr lang="en-US">
                <a:hlinkClick r:id="rId10"/>
              </a:rPr>
              <a:t>Celsius</a:t>
            </a:r>
            <a:r>
              <a:rPr lang="en-US"/>
              <a:t>. The daytime temperature is so hot it could melt lead. The dense </a:t>
            </a:r>
            <a:r>
              <a:rPr lang="en-US">
                <a:hlinkClick r:id="rId11"/>
              </a:rPr>
              <a:t>atmosphere</a:t>
            </a:r>
            <a:r>
              <a:rPr lang="en-US"/>
              <a:t> is composed of carbon dioxide and sulfuric acid which acts as a greenhouse and traps the heat. Venus </a:t>
            </a:r>
            <a:r>
              <a:rPr lang="en-US">
                <a:hlinkClick r:id="rId12"/>
              </a:rPr>
              <a:t>revolves</a:t>
            </a:r>
            <a:r>
              <a:rPr lang="en-US"/>
              <a:t> around the Sun in a circular </a:t>
            </a:r>
            <a:r>
              <a:rPr lang="en-US">
                <a:hlinkClick r:id="rId13"/>
              </a:rPr>
              <a:t>orbit</a:t>
            </a:r>
            <a:r>
              <a:rPr lang="en-US"/>
              <a:t> once every 225 Earth days. Venus </a:t>
            </a:r>
            <a:r>
              <a:rPr lang="en-US">
                <a:hlinkClick r:id="rId14"/>
              </a:rPr>
              <a:t>rotates</a:t>
            </a:r>
            <a:r>
              <a:rPr lang="en-US"/>
              <a:t> slowly on its </a:t>
            </a:r>
            <a:r>
              <a:rPr lang="en-US">
                <a:hlinkClick r:id="rId15"/>
              </a:rPr>
              <a:t>axis</a:t>
            </a:r>
            <a:r>
              <a:rPr lang="en-US"/>
              <a:t> in a clockwise direction, which is referred to as a </a:t>
            </a:r>
            <a:r>
              <a:rPr lang="en-US">
                <a:hlinkClick r:id="rId16"/>
              </a:rPr>
              <a:t>"retrograde"</a:t>
            </a:r>
            <a:r>
              <a:rPr lang="en-US"/>
              <a:t> rotation because it is the opposite of the other eight planets. A rotation takes 243 Earth days, so a Venusian day is longer than a Venusian year. As with the other inner planets, the surface of Venus has been shaped by </a:t>
            </a:r>
            <a:r>
              <a:rPr lang="en-US">
                <a:hlinkClick r:id="rId17"/>
              </a:rPr>
              <a:t>impact craters</a:t>
            </a:r>
            <a:r>
              <a:rPr lang="en-US"/>
              <a:t>, </a:t>
            </a:r>
            <a:r>
              <a:rPr lang="en-US">
                <a:hlinkClick r:id="rId18"/>
              </a:rPr>
              <a:t>tectonic activity</a:t>
            </a:r>
            <a:r>
              <a:rPr lang="en-US"/>
              <a:t>, and volcanoes which scientists believe to be ongoing. The volcanic activity is believed to be the source of the sulfur found in the atmosphere. Venus does not have any naturally occurring </a:t>
            </a:r>
            <a:r>
              <a:rPr lang="en-US">
                <a:hlinkClick r:id="rId19"/>
              </a:rPr>
              <a:t>satellites</a:t>
            </a:r>
            <a:r>
              <a:rPr lang="en-US"/>
              <a:t>.</a:t>
            </a:r>
          </a:p>
          <a:p>
            <a:pPr eaLnBrk="1" hangingPunct="1"/>
            <a:r>
              <a:rPr lang="en-US"/>
              <a:t>It is the hottest planet, despite being farther from the sun than Mercury, with temperatures reaching more than 400 degrees </a:t>
            </a:r>
            <a:r>
              <a:rPr lang="en-US">
                <a:hlinkClick r:id="rId20" tooltip="Celsius"/>
              </a:rPr>
              <a:t>Celsius</a:t>
            </a:r>
            <a:r>
              <a:rPr lang="en-US"/>
              <a:t>. This is most likely due to the amount of </a:t>
            </a:r>
            <a:r>
              <a:rPr lang="en-US">
                <a:hlinkClick r:id="rId21" tooltip="Greenhouse gases"/>
              </a:rPr>
              <a:t>greenhouse gases</a:t>
            </a:r>
            <a:r>
              <a:rPr lang="en-US"/>
              <a:t> in the atmosphere.</a:t>
            </a:r>
          </a:p>
          <a:p>
            <a:pPr eaLnBrk="1" hangingPunct="1"/>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0371C837-B2EF-C940-A548-B27D39CD123F}" type="slidenum">
              <a:rPr lang="en-US"/>
              <a:pPr/>
              <a:t>41</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r>
              <a:rPr lang="en-US" b="1" dirty="0"/>
              <a:t>Wow!</a:t>
            </a:r>
          </a:p>
          <a:p>
            <a:pPr eaLnBrk="1" hangingPunct="1"/>
            <a:r>
              <a:rPr lang="en-US" dirty="0"/>
              <a:t>Earth is the only inner planet in our </a:t>
            </a:r>
            <a:r>
              <a:rPr lang="en-US" dirty="0">
                <a:hlinkClick r:id="rId3"/>
              </a:rPr>
              <a:t>solar system</a:t>
            </a:r>
            <a:r>
              <a:rPr lang="en-US" dirty="0"/>
              <a:t> that has liquid water on its surface. Seventy percent of the surface is covered by oceans where </a:t>
            </a:r>
            <a:r>
              <a:rPr lang="en-US" dirty="0">
                <a:hlinkClick r:id="rId4"/>
              </a:rPr>
              <a:t>photosynthesis</a:t>
            </a:r>
            <a:r>
              <a:rPr lang="en-US" dirty="0"/>
              <a:t> takes place. This makes the ocean the principal life </a:t>
            </a:r>
            <a:r>
              <a:rPr lang="en-US" dirty="0">
                <a:hlinkClick r:id="rId5"/>
              </a:rPr>
              <a:t>habitat</a:t>
            </a:r>
            <a:r>
              <a:rPr lang="en-US" dirty="0"/>
              <a:t> on Earth. </a:t>
            </a:r>
          </a:p>
          <a:p>
            <a:pPr eaLnBrk="1" hangingPunct="1"/>
            <a:r>
              <a:rPr lang="en-US" dirty="0"/>
              <a:t>Earth's amazing gaseous </a:t>
            </a:r>
            <a:r>
              <a:rPr lang="en-US" dirty="0">
                <a:hlinkClick r:id="rId6"/>
              </a:rPr>
              <a:t>atmosphere</a:t>
            </a:r>
            <a:r>
              <a:rPr lang="en-US" dirty="0"/>
              <a:t> is responsible for making life possible on this, the third planet from the Sun. Our atmosphere contains water vapor which helps to moderate our daily temperatures. Our atmosphere contains 21% oxygen, which is necessary for us to breathe, 78% nitrogen, and .9% argon. The other 0.1% consists of water vapor, carbon dioxide, neon, methane, krypton, helium, xenon, hydrogen, nitrous oxide, carbon monoxide, nitrogen dioxide, sulfur dioxide, and ozone. These latter elements are important to have because they help to absorb harmful solar radiation before it can reach the surface of the Earth. If present in larger amounts, most of these latter elements would be poisonous to humans. The atmosphere protects us from </a:t>
            </a:r>
            <a:r>
              <a:rPr lang="en-US" dirty="0">
                <a:hlinkClick r:id="rId7"/>
              </a:rPr>
              <a:t>meteors</a:t>
            </a:r>
            <a:r>
              <a:rPr lang="en-US" dirty="0"/>
              <a:t> as well. Due to the friction generated between a meteor and the atmospheric gases, most meteors burn up before hitting Earth's surface as a meteorite. </a:t>
            </a:r>
          </a:p>
          <a:p>
            <a:pPr algn="ctr" eaLnBrk="1" hangingPunct="1"/>
            <a:r>
              <a:rPr lang="en-US" dirty="0">
                <a:hlinkClick r:id="rId8"/>
              </a:rPr>
              <a:t> </a:t>
            </a:r>
            <a:r>
              <a:rPr lang="en-US" dirty="0"/>
              <a:t/>
            </a:r>
            <a:br>
              <a:rPr lang="en-US" dirty="0"/>
            </a:br>
            <a:endParaRPr lang="en-US" dirty="0"/>
          </a:p>
          <a:p>
            <a:pPr algn="ctr" eaLnBrk="1" hangingPunct="1"/>
            <a:r>
              <a:rPr lang="en-US" dirty="0" err="1" smtClean="0">
                <a:hlinkClick r:id="rId8"/>
              </a:rPr>
              <a:t>T</a:t>
            </a:r>
            <a:r>
              <a:rPr lang="en-US" dirty="0" err="1" smtClean="0"/>
              <a:t>Earth</a:t>
            </a:r>
            <a:r>
              <a:rPr lang="en-US" dirty="0" smtClean="0"/>
              <a:t> </a:t>
            </a:r>
            <a:r>
              <a:rPr lang="en-US" dirty="0">
                <a:hlinkClick r:id="rId9"/>
              </a:rPr>
              <a:t>rotates</a:t>
            </a:r>
            <a:r>
              <a:rPr lang="en-US" dirty="0"/>
              <a:t> on an imaginary </a:t>
            </a:r>
            <a:r>
              <a:rPr lang="en-US" dirty="0">
                <a:hlinkClick r:id="rId10"/>
              </a:rPr>
              <a:t>axis</a:t>
            </a:r>
            <a:r>
              <a:rPr lang="en-US" dirty="0"/>
              <a:t> which is tilted at a 23.5 degree angle. The rotation is what causes the change from day to night. The tilt is what determines our change in seasons. If the Earth was not tilted, we would have the same season all year long. Earth has a core of molten iron-nickel. The rapid spin of the Earth along with the liquid, hot metallic core causes a </a:t>
            </a:r>
            <a:r>
              <a:rPr lang="en-US" dirty="0">
                <a:hlinkClick r:id="rId11"/>
              </a:rPr>
              <a:t>magnetic field</a:t>
            </a:r>
            <a:r>
              <a:rPr lang="en-US" dirty="0"/>
              <a:t> to surround the Earth. This magnetic field traps the </a:t>
            </a:r>
            <a:r>
              <a:rPr lang="en-US" dirty="0">
                <a:hlinkClick r:id="rId12"/>
              </a:rPr>
              <a:t>charged particles</a:t>
            </a:r>
            <a:r>
              <a:rPr lang="en-US" dirty="0"/>
              <a:t> which are hurled at the Earth by the Sun during </a:t>
            </a:r>
            <a:r>
              <a:rPr lang="en-US" dirty="0">
                <a:hlinkClick r:id="rId13"/>
              </a:rPr>
              <a:t>solar wind</a:t>
            </a:r>
            <a:r>
              <a:rPr lang="en-US" dirty="0"/>
              <a:t> activity. When these charged particles react with the gases in our atmosphere, the gases begin to glow. These </a:t>
            </a:r>
            <a:r>
              <a:rPr lang="en-US" dirty="0">
                <a:hlinkClick r:id="rId14"/>
              </a:rPr>
              <a:t>aurorae</a:t>
            </a:r>
            <a:r>
              <a:rPr lang="en-US" dirty="0"/>
              <a:t>, or glowing gases, are seen in the Arctic Circle and the Antarctic Circle. As with all inner planets, Earth's surface has been affected by </a:t>
            </a:r>
            <a:r>
              <a:rPr lang="en-US" dirty="0">
                <a:hlinkClick r:id="rId15"/>
              </a:rPr>
              <a:t>volcanism</a:t>
            </a:r>
            <a:r>
              <a:rPr lang="en-US" dirty="0"/>
              <a:t>, </a:t>
            </a:r>
            <a:r>
              <a:rPr lang="en-US" dirty="0">
                <a:hlinkClick r:id="rId16"/>
              </a:rPr>
              <a:t>tectonic activity</a:t>
            </a:r>
            <a:r>
              <a:rPr lang="en-US" dirty="0"/>
              <a:t>, and to a lesser degree, </a:t>
            </a:r>
            <a:r>
              <a:rPr lang="en-US" dirty="0">
                <a:hlinkClick r:id="rId17"/>
              </a:rPr>
              <a:t>meteorite</a:t>
            </a:r>
            <a:r>
              <a:rPr lang="en-US" dirty="0"/>
              <a:t> impacts. Earth has one naturally occurring </a:t>
            </a:r>
            <a:r>
              <a:rPr lang="en-US" dirty="0">
                <a:hlinkClick r:id="rId18"/>
              </a:rPr>
              <a:t>satellite</a:t>
            </a:r>
            <a:r>
              <a:rPr lang="en-US" dirty="0"/>
              <a:t>, the Moon.</a:t>
            </a:r>
          </a:p>
          <a:p>
            <a:pPr eaLnBrk="1" hangingPunct="1"/>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087BB877-EBD7-9148-8BA3-0C3E796061F7}" type="slidenum">
              <a:rPr lang="en-US"/>
              <a:pPr/>
              <a:t>42</a:t>
            </a:fld>
            <a:endParaRPr 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r>
              <a:rPr lang="en-US" b="1" dirty="0"/>
              <a:t>Explanation: </a:t>
            </a:r>
            <a:r>
              <a:rPr lang="en-US" dirty="0">
                <a:hlinkClick r:id="rId3"/>
              </a:rPr>
              <a:t>Bright sunlight</a:t>
            </a:r>
            <a:r>
              <a:rPr lang="en-US" dirty="0"/>
              <a:t> glints and long dark shadows </a:t>
            </a:r>
            <a:r>
              <a:rPr lang="en-US" dirty="0">
                <a:hlinkClick r:id="rId4"/>
              </a:rPr>
              <a:t>dramatize</a:t>
            </a:r>
            <a:r>
              <a:rPr lang="en-US" dirty="0"/>
              <a:t> this image of the </a:t>
            </a:r>
            <a:r>
              <a:rPr lang="en-US" dirty="0">
                <a:hlinkClick r:id="rId5"/>
              </a:rPr>
              <a:t>lunar surface</a:t>
            </a:r>
            <a:r>
              <a:rPr lang="en-US" dirty="0"/>
              <a:t> taken by Apollo 11 astronaut Neil Armstrong, the first to walk </a:t>
            </a:r>
            <a:r>
              <a:rPr lang="en-US" dirty="0">
                <a:hlinkClick r:id="rId6"/>
              </a:rPr>
              <a:t>on the Moon</a:t>
            </a:r>
            <a:r>
              <a:rPr lang="en-US" dirty="0"/>
              <a:t>. Pictured is the mission's lunar module, the Eagle, and </a:t>
            </a:r>
            <a:r>
              <a:rPr lang="en-US" dirty="0" err="1"/>
              <a:t>spacesuited</a:t>
            </a:r>
            <a:r>
              <a:rPr lang="en-US" dirty="0"/>
              <a:t> lunar module pilot Buzz </a:t>
            </a:r>
            <a:r>
              <a:rPr lang="en-US" dirty="0" err="1"/>
              <a:t>Aldrin</a:t>
            </a:r>
            <a:r>
              <a:rPr lang="en-US" dirty="0"/>
              <a:t> </a:t>
            </a:r>
            <a:r>
              <a:rPr lang="en-US" dirty="0">
                <a:hlinkClick r:id="rId7"/>
              </a:rPr>
              <a:t>unfurling</a:t>
            </a:r>
            <a:r>
              <a:rPr lang="en-US" dirty="0"/>
              <a:t> a long sheet of foil also known as the </a:t>
            </a:r>
            <a:r>
              <a:rPr lang="en-US" dirty="0">
                <a:hlinkClick r:id="rId8"/>
              </a:rPr>
              <a:t>Solar Wind Collector</a:t>
            </a:r>
            <a:r>
              <a:rPr lang="en-US" dirty="0"/>
              <a:t>. Exposed facing the Sun, the foil trapped atoms streaming outward in the solar wind, ultimately catching a sample of </a:t>
            </a:r>
            <a:r>
              <a:rPr lang="en-US" dirty="0">
                <a:hlinkClick r:id="rId9"/>
              </a:rPr>
              <a:t>material from the Sun</a:t>
            </a:r>
            <a:r>
              <a:rPr lang="en-US" dirty="0"/>
              <a:t> itself. Along with moon rocks and lunar soil samples, the solar wind collector was </a:t>
            </a:r>
            <a:r>
              <a:rPr lang="en-US" dirty="0">
                <a:hlinkClick r:id="rId10"/>
              </a:rPr>
              <a:t>returned for analysis</a:t>
            </a:r>
            <a:r>
              <a:rPr lang="en-US" dirty="0"/>
              <a:t> in earthbound laboratories</a:t>
            </a:r>
            <a:r>
              <a:rPr lang="en-US" dirty="0" smtClean="0"/>
              <a:t>.</a:t>
            </a:r>
          </a:p>
          <a:p>
            <a:pPr eaLnBrk="1" hangingPunct="1"/>
            <a:r>
              <a:rPr lang="en-US" dirty="0" smtClean="0"/>
              <a:t>Where </a:t>
            </a:r>
          </a:p>
          <a:p>
            <a:pPr eaLnBrk="1" hangingPunct="1"/>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246C9AEB-55F4-3640-A34F-9667C4A3C9B8}" type="slidenum">
              <a:rPr lang="en-US"/>
              <a:pPr/>
              <a:t>43</a:t>
            </a:fld>
            <a:endParaRPr 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dirty="0"/>
              <a:t>In December of 1972, </a:t>
            </a:r>
            <a:r>
              <a:rPr lang="en-US" dirty="0">
                <a:hlinkClick r:id="rId3"/>
              </a:rPr>
              <a:t>Apollo 17</a:t>
            </a:r>
            <a:r>
              <a:rPr lang="en-US" dirty="0"/>
              <a:t> astronauts Eugene </a:t>
            </a:r>
            <a:r>
              <a:rPr lang="en-US" dirty="0" err="1"/>
              <a:t>Cernan</a:t>
            </a:r>
            <a:r>
              <a:rPr lang="en-US" dirty="0"/>
              <a:t> and Harrison Schmitt spent about </a:t>
            </a:r>
            <a:r>
              <a:rPr lang="en-US" dirty="0">
                <a:hlinkClick r:id="rId4"/>
              </a:rPr>
              <a:t>75 hours</a:t>
            </a:r>
            <a:r>
              <a:rPr lang="en-US" dirty="0"/>
              <a:t> on the Moon, in the </a:t>
            </a:r>
            <a:r>
              <a:rPr lang="en-US" dirty="0">
                <a:hlinkClick r:id="rId5"/>
              </a:rPr>
              <a:t>Taurus-Littrow valley</a:t>
            </a:r>
            <a:r>
              <a:rPr lang="en-US" dirty="0"/>
              <a:t>, while colleague Ronald Evans orbited </a:t>
            </a:r>
            <a:r>
              <a:rPr lang="en-US" dirty="0">
                <a:hlinkClick r:id="rId6"/>
              </a:rPr>
              <a:t>overhead</a:t>
            </a:r>
            <a:r>
              <a:rPr lang="en-US" dirty="0"/>
              <a:t>. Near the beginning of their third and final </a:t>
            </a:r>
            <a:r>
              <a:rPr lang="en-US" dirty="0">
                <a:hlinkClick r:id="rId7"/>
              </a:rPr>
              <a:t>excursion</a:t>
            </a:r>
            <a:r>
              <a:rPr lang="en-US" dirty="0"/>
              <a:t> across the </a:t>
            </a:r>
            <a:r>
              <a:rPr lang="en-US" dirty="0">
                <a:hlinkClick r:id="rId8"/>
              </a:rPr>
              <a:t>lunar surface</a:t>
            </a:r>
            <a:r>
              <a:rPr lang="en-US" dirty="0"/>
              <a:t>, Schmitt took this picture of </a:t>
            </a:r>
            <a:r>
              <a:rPr lang="en-US" dirty="0" err="1"/>
              <a:t>Cernan</a:t>
            </a:r>
            <a:r>
              <a:rPr lang="en-US" dirty="0"/>
              <a:t> flanked by an American flag and their </a:t>
            </a:r>
            <a:r>
              <a:rPr lang="en-US" dirty="0">
                <a:hlinkClick r:id="rId9"/>
              </a:rPr>
              <a:t>lunar rover's</a:t>
            </a:r>
            <a:r>
              <a:rPr lang="en-US" dirty="0"/>
              <a:t> umbrella-shaped high-gain antenna. The </a:t>
            </a:r>
            <a:r>
              <a:rPr lang="en-US" dirty="0">
                <a:hlinkClick r:id="rId10"/>
              </a:rPr>
              <a:t>prominent</a:t>
            </a:r>
            <a:r>
              <a:rPr lang="en-US" dirty="0"/>
              <a:t> Sculptured Hills lie in the background while Schmitt's reflection can just be made out in </a:t>
            </a:r>
            <a:r>
              <a:rPr lang="en-US" dirty="0" err="1"/>
              <a:t>Cernan's</a:t>
            </a:r>
            <a:r>
              <a:rPr lang="en-US" dirty="0"/>
              <a:t> helmet. The </a:t>
            </a:r>
            <a:r>
              <a:rPr lang="en-US" dirty="0">
                <a:hlinkClick r:id="rId11"/>
              </a:rPr>
              <a:t>Apollo 17 crew</a:t>
            </a:r>
            <a:r>
              <a:rPr lang="en-US" dirty="0"/>
              <a:t> returned with 110 kilograms of rock and soil samples, more than from any of the other </a:t>
            </a:r>
            <a:r>
              <a:rPr lang="en-US" dirty="0">
                <a:hlinkClick r:id="rId12"/>
              </a:rPr>
              <a:t>lunar landing sites</a:t>
            </a:r>
            <a:r>
              <a:rPr lang="en-US" dirty="0"/>
              <a:t>. And after thirty years, </a:t>
            </a:r>
            <a:r>
              <a:rPr lang="en-US" dirty="0" err="1"/>
              <a:t>Cernan</a:t>
            </a:r>
            <a:r>
              <a:rPr lang="en-US" dirty="0"/>
              <a:t> and Schmitt are still the last </a:t>
            </a:r>
            <a:r>
              <a:rPr lang="en-US" dirty="0">
                <a:hlinkClick r:id="rId13"/>
              </a:rPr>
              <a:t>to walk</a:t>
            </a:r>
            <a:r>
              <a:rPr lang="en-US" dirty="0"/>
              <a:t> on the Moon. </a:t>
            </a:r>
          </a:p>
          <a:p>
            <a:pPr eaLnBrk="1" hangingPunct="1"/>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246C9AEB-55F4-3640-A34F-9667C4A3C9B8}" type="slidenum">
              <a:rPr lang="en-US"/>
              <a:pPr/>
              <a:t>44</a:t>
            </a:fld>
            <a:endParaRPr 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dirty="0" smtClean="0"/>
              <a:t>Does this remind you of any particular phase of the the moon?</a:t>
            </a:r>
          </a:p>
          <a:p>
            <a:pPr eaLnBrk="1" hangingPunct="1"/>
            <a:r>
              <a:rPr lang="en-US" dirty="0" smtClean="0"/>
              <a:t>Why does the moon have phases?</a:t>
            </a:r>
          </a:p>
          <a:p>
            <a:pPr eaLnBrk="1" hangingPunct="1"/>
            <a:endParaRPr lang="en-US" dirty="0" smtClean="0"/>
          </a:p>
          <a:p>
            <a:pPr eaLnBrk="1" hangingPunct="1"/>
            <a:r>
              <a:rPr lang="en-US" dirty="0" smtClean="0"/>
              <a:t>Are</a:t>
            </a:r>
            <a:r>
              <a:rPr lang="en-US" baseline="0" dirty="0" smtClean="0"/>
              <a:t> </a:t>
            </a:r>
            <a:r>
              <a:rPr lang="en-US" baseline="0" dirty="0" smtClean="0"/>
              <a:t>there earth phases on the moon?</a:t>
            </a:r>
          </a:p>
          <a:p>
            <a:pPr eaLnBrk="1" hangingPunct="1"/>
            <a:r>
              <a:rPr dirty="0" smtClean="0"/>
              <a:t>When the moon is at third quarter, the earth would be at first quarter. When the moon is full, the earth would be at "new earth" phase and vice versa</a:t>
            </a:r>
            <a:r>
              <a:rPr dirty="0" smtClean="0"/>
              <a:t>.</a:t>
            </a:r>
            <a:endParaRPr lang="en-US" dirty="0" smtClean="0"/>
          </a:p>
          <a:p>
            <a:pPr eaLnBrk="1" hangingPunct="1"/>
            <a:endParaRPr lang="en-US" dirty="0" smtClean="0"/>
          </a:p>
          <a:p>
            <a:pPr eaLnBrk="1" hangingPunct="1"/>
            <a:r>
              <a:rPr dirty="0" smtClean="0"/>
              <a:t>If you stood on the moon, you could see the sun rise and set. But you wouldn’t see sunrise or sunset as often as we do on Earth.</a:t>
            </a:r>
            <a:r>
              <a:rPr lang="en-US" dirty="0" smtClean="0"/>
              <a:t> </a:t>
            </a:r>
          </a:p>
          <a:p>
            <a:pPr eaLnBrk="1" hangingPunct="1"/>
            <a:r>
              <a:rPr lang="en-US" dirty="0" smtClean="0"/>
              <a:t>The moon takes 28 days to rotate</a:t>
            </a:r>
            <a:r>
              <a:rPr lang="en-US" baseline="0" dirty="0" smtClean="0"/>
              <a:t> about its axis! So one day on the the moon is 1 earth month. So  you would see a sunrise every 29 days.</a:t>
            </a:r>
            <a:r>
              <a:rPr lang="en-US" dirty="0" smtClean="0"/>
              <a:t> </a:t>
            </a:r>
          </a:p>
          <a:p>
            <a:pPr eaLnBrk="1" hangingPunct="1"/>
            <a:endParaRPr lang="en-US" dirty="0" smtClean="0"/>
          </a:p>
          <a:p>
            <a:pPr eaLnBrk="1" hangingPunct="1"/>
            <a:r>
              <a:rPr lang="en-US" dirty="0" smtClean="0"/>
              <a:t> </a:t>
            </a:r>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CE9EAFFD-3845-5D4F-A2B3-9F4112C245EC}" type="slidenum">
              <a:rPr lang="en-US"/>
              <a:pPr/>
              <a:t>45</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r>
              <a:rPr lang="en-US" dirty="0"/>
              <a:t>Which image is Earth, and which is Mars? One of the </a:t>
            </a:r>
            <a:r>
              <a:rPr lang="en-US" dirty="0">
                <a:hlinkClick r:id="rId3"/>
              </a:rPr>
              <a:t>above image</a:t>
            </a:r>
            <a:r>
              <a:rPr lang="en-US" dirty="0"/>
              <a:t>s was taken by the </a:t>
            </a:r>
            <a:r>
              <a:rPr lang="en-US" dirty="0">
                <a:hlinkClick r:id="rId4"/>
              </a:rPr>
              <a:t>robot Spirit rover</a:t>
            </a:r>
            <a:r>
              <a:rPr lang="en-US" dirty="0"/>
              <a:t> currently climbing </a:t>
            </a:r>
            <a:r>
              <a:rPr lang="en-US" dirty="0">
                <a:hlinkClick r:id="rId5"/>
              </a:rPr>
              <a:t>Husband Hill</a:t>
            </a:r>
            <a:r>
              <a:rPr lang="en-US" dirty="0"/>
              <a:t> on </a:t>
            </a:r>
            <a:r>
              <a:rPr lang="en-US" dirty="0">
                <a:hlinkClick r:id="rId6"/>
              </a:rPr>
              <a:t>Mars</a:t>
            </a:r>
            <a:r>
              <a:rPr lang="en-US" dirty="0"/>
              <a:t>. The other image was taken by a human across the desert south of </a:t>
            </a:r>
            <a:r>
              <a:rPr lang="en-US" dirty="0">
                <a:hlinkClick r:id="rId7"/>
              </a:rPr>
              <a:t>Morocco</a:t>
            </a:r>
            <a:r>
              <a:rPr lang="en-US" dirty="0"/>
              <a:t> on </a:t>
            </a:r>
            <a:r>
              <a:rPr lang="en-US" dirty="0">
                <a:hlinkClick r:id="rId8"/>
              </a:rPr>
              <a:t>Earth</a:t>
            </a:r>
            <a:r>
              <a:rPr lang="en-US" dirty="0"/>
              <a:t>. Both images show vast plains covered with </a:t>
            </a:r>
            <a:r>
              <a:rPr lang="en-US" dirty="0">
                <a:hlinkClick r:id="rId9"/>
              </a:rPr>
              <a:t>rocks and sand</a:t>
            </a:r>
            <a:r>
              <a:rPr lang="en-US" dirty="0"/>
              <a:t>. Neither shows water or obvious </a:t>
            </a:r>
            <a:r>
              <a:rPr lang="en-US" dirty="0">
                <a:hlinkClick r:id="rId10"/>
              </a:rPr>
              <a:t>signs of life</a:t>
            </a:r>
            <a:r>
              <a:rPr lang="en-US" dirty="0"/>
              <a:t>. Each </a:t>
            </a:r>
            <a:r>
              <a:rPr lang="en-US" dirty="0">
                <a:hlinkClick r:id="rId11"/>
              </a:rPr>
              <a:t>planet</a:t>
            </a:r>
            <a:r>
              <a:rPr lang="en-US" dirty="0"/>
              <a:t> has a surface so </a:t>
            </a:r>
            <a:r>
              <a:rPr lang="en-US" dirty="0">
                <a:hlinkClick r:id="rId12"/>
              </a:rPr>
              <a:t>complex</a:t>
            </a:r>
            <a:r>
              <a:rPr lang="en-US" dirty="0"/>
              <a:t> that any one image does not do that </a:t>
            </a:r>
            <a:r>
              <a:rPr lang="en-US" dirty="0">
                <a:hlinkClick r:id="rId13"/>
              </a:rPr>
              <a:t>planet justice</a:t>
            </a:r>
            <a:r>
              <a:rPr lang="en-US" dirty="0"/>
              <a:t>. Understanding either one, it turns out, </a:t>
            </a:r>
            <a:r>
              <a:rPr lang="en-US" dirty="0">
                <a:hlinkClick r:id="rId14"/>
              </a:rPr>
              <a:t>helps understand</a:t>
            </a:r>
            <a:r>
              <a:rPr lang="en-US" dirty="0"/>
              <a:t> the other. Does the one on the left look like home? Possibly not, but it is </a:t>
            </a:r>
            <a:r>
              <a:rPr lang="en-US" dirty="0">
                <a:hlinkClick r:id="rId15"/>
              </a:rPr>
              <a:t>Earth</a:t>
            </a:r>
            <a:r>
              <a:rPr lang="en-US" dirty="0"/>
              <a:t>. </a:t>
            </a:r>
          </a:p>
          <a:p>
            <a:pPr eaLnBrk="1" hangingPunct="1"/>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B24D01E3-9E19-4E4E-9918-A709B620E1C9}" type="slidenum">
              <a:rPr lang="en-US"/>
              <a:pPr/>
              <a:t>46</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r>
              <a:rPr lang="en-US" dirty="0"/>
              <a:t>The four </a:t>
            </a:r>
            <a:r>
              <a:rPr lang="en-US" b="1" dirty="0"/>
              <a:t>inner</a:t>
            </a:r>
            <a:r>
              <a:rPr lang="en-US" dirty="0"/>
              <a:t> or </a:t>
            </a:r>
            <a:r>
              <a:rPr lang="en-US" dirty="0">
                <a:hlinkClick r:id="rId3" tooltip="Terrestrial planet"/>
              </a:rPr>
              <a:t>terrestrial planets</a:t>
            </a:r>
            <a:r>
              <a:rPr lang="en-US" dirty="0"/>
              <a:t> are </a:t>
            </a:r>
            <a:r>
              <a:rPr lang="en-US" dirty="0" err="1"/>
              <a:t>characterised</a:t>
            </a:r>
            <a:r>
              <a:rPr lang="en-US" dirty="0"/>
              <a:t> by their dense, </a:t>
            </a:r>
            <a:r>
              <a:rPr lang="en-US" dirty="0">
                <a:hlinkClick r:id="rId4" tooltip="Rock (geology)"/>
              </a:rPr>
              <a:t>rocky</a:t>
            </a:r>
            <a:r>
              <a:rPr lang="en-US" dirty="0"/>
              <a:t> composition, few or no moons, and lack of ring systems. They are composed largely of minerals with high melting points such as </a:t>
            </a:r>
            <a:r>
              <a:rPr lang="en-US" dirty="0">
                <a:hlinkClick r:id="rId5" tooltip="Silicates"/>
              </a:rPr>
              <a:t>silicates</a:t>
            </a:r>
            <a:r>
              <a:rPr lang="en-US" dirty="0"/>
              <a:t> to form the planets' solid </a:t>
            </a:r>
            <a:r>
              <a:rPr lang="en-US" dirty="0">
                <a:hlinkClick r:id="rId6" tooltip="Crust (geology)"/>
              </a:rPr>
              <a:t>crusts</a:t>
            </a:r>
            <a:r>
              <a:rPr lang="en-US" dirty="0"/>
              <a:t> and semi-liquid </a:t>
            </a:r>
            <a:r>
              <a:rPr lang="en-US" dirty="0">
                <a:hlinkClick r:id="rId7" tooltip="Mantle (geology)"/>
              </a:rPr>
              <a:t>mantles</a:t>
            </a:r>
            <a:r>
              <a:rPr lang="en-US" dirty="0"/>
              <a:t>, and metallic dust grains such as </a:t>
            </a:r>
            <a:r>
              <a:rPr lang="en-US" dirty="0">
                <a:hlinkClick r:id="rId8" tooltip="Iron"/>
              </a:rPr>
              <a:t>iron</a:t>
            </a:r>
            <a:r>
              <a:rPr lang="en-US" dirty="0"/>
              <a:t>, which forms their </a:t>
            </a:r>
            <a:r>
              <a:rPr lang="en-US" dirty="0">
                <a:hlinkClick r:id="rId9" tooltip="Planetary core"/>
              </a:rPr>
              <a:t>cores</a:t>
            </a:r>
            <a:r>
              <a:rPr lang="en-US" dirty="0"/>
              <a:t>. Three of the four inner planets have atmospheres. All have </a:t>
            </a:r>
            <a:r>
              <a:rPr lang="en-US" dirty="0">
                <a:hlinkClick r:id="rId10" tooltip="Impact crater"/>
              </a:rPr>
              <a:t>impact craters</a:t>
            </a:r>
            <a:r>
              <a:rPr lang="en-US" dirty="0"/>
              <a:t>, and all but one possess tectonic surface features, such as </a:t>
            </a:r>
            <a:r>
              <a:rPr lang="en-US" dirty="0">
                <a:hlinkClick r:id="rId11" tooltip="Rift valley"/>
              </a:rPr>
              <a:t>rift valleys</a:t>
            </a:r>
            <a:r>
              <a:rPr lang="en-US" dirty="0"/>
              <a:t> and </a:t>
            </a:r>
            <a:r>
              <a:rPr lang="en-US" dirty="0">
                <a:hlinkClick r:id="rId12" tooltip="Volcanoes"/>
              </a:rPr>
              <a:t>volcanoes</a:t>
            </a:r>
            <a:r>
              <a:rPr lang="en-US" dirty="0"/>
              <a:t>. The term </a:t>
            </a:r>
            <a:r>
              <a:rPr lang="en-US" i="1" dirty="0"/>
              <a:t>inner planet</a:t>
            </a:r>
            <a:r>
              <a:rPr lang="en-US" dirty="0"/>
              <a:t> should not be confused with </a:t>
            </a:r>
            <a:r>
              <a:rPr lang="en-US" b="1" dirty="0">
                <a:hlinkClick r:id="rId13" tooltip="Inferior planet"/>
              </a:rPr>
              <a:t>inferior planet</a:t>
            </a:r>
            <a:r>
              <a:rPr lang="en-US" dirty="0"/>
              <a:t>, which designates those planets which are closer to the Sun than the Earth is (i.e. Mercury and Venus).</a:t>
            </a:r>
          </a:p>
          <a:p>
            <a:pPr eaLnBrk="1" hangingPunct="1"/>
            <a:r>
              <a:rPr lang="en-US" dirty="0"/>
              <a:t>The four inner planets are:</a:t>
            </a:r>
          </a:p>
          <a:p>
            <a:pPr eaLnBrk="1" hangingPunct="1"/>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7D42985D-D9EA-FC46-B57E-F436D215F084}" type="slidenum">
              <a:rPr lang="en-US"/>
              <a:pPr/>
              <a:t>47</a:t>
            </a:fld>
            <a:endParaRPr lang="en-US"/>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r>
              <a:rPr lang="en-US">
                <a:solidFill>
                  <a:srgbClr val="000000"/>
                </a:solidFill>
                <a:latin typeface="Verdana" charset="0"/>
              </a:rPr>
              <a:t>NASA's Hubble Space Telescope snapped this picture of Mars on October 28, within a day of its closest approach to Earth on the night of October 29. Hubble astronomers were also excited to have captured a regional dust storm on Mars that has been growing and evolving over the past few weeks.</a:t>
            </a:r>
          </a:p>
          <a:p>
            <a:pPr eaLnBrk="1" hangingPunct="1"/>
            <a:r>
              <a:rPr lang="en-US">
                <a:solidFill>
                  <a:srgbClr val="000000"/>
                </a:solidFill>
                <a:latin typeface="Verdana" charset="0"/>
              </a:rPr>
              <a:t>The dust storm, which is nearly in the middle of the planet in this Hubble view is about 930 miles (1500 km) long measured diagonally, which is about the size of the states of Texas, Oklahoma, and New Mexico combined. No wonder amateur astronomers with even modest-sized telescopes have been able to keep an eye on this storm. The smallest resolvable features in the image (small craters and wind streaks) are the size of a large city, about 12 miles (20 km) across. The occurrence of the dust storm is in close proximity to the NASA Mars Exploration Rover Opportunity's landing site in Sinus Meridiani. Dust in the atmosphere could block some of the sunlight needed to keep the rover operating at full power.</a:t>
            </a:r>
          </a:p>
          <a:p>
            <a:pPr eaLnBrk="1" hangingPunct="1"/>
            <a:r>
              <a:rPr lang="en-US">
                <a:solidFill>
                  <a:srgbClr val="000000"/>
                </a:solidFill>
                <a:latin typeface="Verdana" charset="0"/>
              </a:rPr>
              <a:t>On October 29/30, Mars and Earth reached the point in their orbits where the two planets were the closest they have been since August of 2003. The red planet, named after the Roman god of war, won't be this close again to Earth until 2018. At the 2005 closest approach Mars was at a distance of 43 million miles (69 million km), comparatively a stone's throw across the solar system. Mars goes through a 26-month cycle where its distance from Earth changes. At times when the distance is smallest between the two planets, Mars appears brighter in the sky and larger through telescopes for Earth viewers.</a:t>
            </a:r>
          </a:p>
          <a:p>
            <a:pPr eaLnBrk="1" hangingPunct="1"/>
            <a:r>
              <a:rPr lang="en-US">
                <a:solidFill>
                  <a:srgbClr val="000000"/>
                </a:solidFill>
                <a:latin typeface="Verdana" charset="0"/>
              </a:rPr>
              <a:t>This image of 2005 Mars closest approach was taken with Hubble's Advanced Camera for Surveys. Different filters show blue, green, and red (250, 502 and 658 nanometer wavelengths). North is at the top of the image. Mars is now in its warmest months, closest to the Sun in its orbit, resulting in a smaller than normal south polar ice cap which has largely sublimated with the approaching summer. </a:t>
            </a:r>
          </a:p>
          <a:p>
            <a:pPr eaLnBrk="1" hangingPunct="1"/>
            <a:r>
              <a:rPr lang="en-US">
                <a:solidFill>
                  <a:srgbClr val="000000"/>
                </a:solidFill>
                <a:latin typeface="Verdana" charset="0"/>
              </a:rPr>
              <a:t>The large regional dust storm appears as the brighter, redder cloudy region in the middle of the planet's disk. This storm has been churning in the planet's equatorial regions for several weeks now, and it is likely responsible for the reddish, dusty haze and other dust clouds seen across this hemisphere of the planet in views from Hubble, ground based telescopes, and the NASA and ESA spacecraft studying Mars from orbit. Bluish water-ice clouds can also be seen along the limbs and in the north (winter) polar region at the top of the image</a:t>
            </a:r>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B3B562BB-2C99-EA41-B1EE-6F84EB4EEA0A}" type="slidenum">
              <a:rPr lang="en-US"/>
              <a:pPr/>
              <a:t>48</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71753AAC-8A82-C64C-A489-D4DA8F957048}" type="slidenum">
              <a:rPr lang="en-US"/>
              <a:pPr/>
              <a:t>49</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r>
              <a:rPr lang="en-US"/>
              <a:t>Above is  a Hubble Picture. </a:t>
            </a:r>
            <a:r>
              <a:rPr lang="en-US">
                <a:hlinkClick r:id="rId3"/>
              </a:rPr>
              <a:t>the rings are</a:t>
            </a:r>
            <a:r>
              <a:rPr lang="en-US"/>
              <a:t> perhaps only a hundred million years </a:t>
            </a:r>
            <a:r>
              <a:rPr lang="en-US">
                <a:hlinkClick r:id="rId4"/>
              </a:rPr>
              <a:t>young</a:t>
            </a:r>
            <a:r>
              <a:rPr lang="en-US"/>
              <a:t>. Accumulating dust and dynamically interacting with </a:t>
            </a:r>
            <a:r>
              <a:rPr lang="en-US">
                <a:hlinkClick r:id="rId5"/>
              </a:rPr>
              <a:t>Saturn's</a:t>
            </a:r>
            <a:r>
              <a:rPr lang="en-US"/>
              <a:t> moons, </a:t>
            </a:r>
            <a:r>
              <a:rPr lang="en-US">
                <a:hlinkClick r:id="rId6"/>
              </a:rPr>
              <a:t>the rings</a:t>
            </a:r>
            <a:r>
              <a:rPr lang="en-US"/>
              <a:t> may eventually darken and sag toward the gas giant, losing their lustre over the next few hundred million years.</a:t>
            </a:r>
          </a:p>
          <a:p>
            <a:pPr eaLnBrk="1" hangingPunct="1"/>
            <a:r>
              <a:rPr lang="en-US"/>
              <a:t>Although the cloud features on Saturn are not as striking as those on Jupiter, they do change. Winds caused by Saturn's rotation stretch the clouds into horizontal bands circling the planet. At the equator, these winds reach speeds of 1,100 miles (1,770 km) per hour. </a:t>
            </a:r>
          </a:p>
          <a:p>
            <a:pPr eaLnBrk="1" hangingPunct="1"/>
            <a:r>
              <a:rPr lang="en-US"/>
              <a:t>Saturn is a large gas planet with an </a:t>
            </a:r>
            <a:r>
              <a:rPr lang="en-US">
                <a:hlinkClick r:id="rId7"/>
              </a:rPr>
              <a:t>atmosphere</a:t>
            </a:r>
            <a:r>
              <a:rPr lang="en-US"/>
              <a:t> composed of hydrogen and helium. Saturn's rapid spin tends to flatten out the poles while causing a bulge at its equator. The winds in Saturn's atmosphere reach speeds up to 1800 </a:t>
            </a:r>
            <a:r>
              <a:rPr lang="en-US">
                <a:hlinkClick r:id="rId8"/>
              </a:rPr>
              <a:t>kilometers</a:t>
            </a:r>
            <a:r>
              <a:rPr lang="en-US"/>
              <a:t> per hour! Astronomers see </a:t>
            </a:r>
            <a:r>
              <a:rPr lang="en-US">
                <a:hlinkClick r:id="rId9"/>
              </a:rPr>
              <a:t>large white spots (or clouds) on Saturn</a:t>
            </a:r>
            <a:r>
              <a:rPr lang="en-US"/>
              <a:t> which they believe are storms. Just like Jupiter, Saturn emits twice as much heat as it absorbs from the Sun indicating it also has an internal heat source. Saturn has an </a:t>
            </a:r>
            <a:r>
              <a:rPr lang="en-US">
                <a:hlinkClick r:id="rId10"/>
              </a:rPr>
              <a:t>extensive ring system</a:t>
            </a:r>
            <a:r>
              <a:rPr lang="en-US"/>
              <a:t> which is formed by a thousand individual rings. The rings appear to contain water ice and dust. The thickness of the rings ranges from 10 to 100 meters and the rings vary in brightness. There are </a:t>
            </a:r>
            <a:r>
              <a:rPr lang="en-US">
                <a:hlinkClick r:id="rId11"/>
              </a:rPr>
              <a:t>gaps between some rings</a:t>
            </a:r>
            <a:r>
              <a:rPr lang="en-US"/>
              <a:t>, while other rings appear to be braided together. </a:t>
            </a:r>
            <a:r>
              <a:rPr lang="en-US">
                <a:hlinkClick r:id="rId12"/>
              </a:rPr>
              <a:t>Astronomers</a:t>
            </a:r>
            <a:r>
              <a:rPr lang="en-US"/>
              <a:t> believe the rings developed from particles that resulted from the break-up of naturally occurring </a:t>
            </a:r>
            <a:r>
              <a:rPr lang="en-US">
                <a:hlinkClick r:id="rId13"/>
              </a:rPr>
              <a:t>satellites</a:t>
            </a:r>
            <a:r>
              <a:rPr lang="en-US"/>
              <a:t>. The particles in the rings closer to the planet </a:t>
            </a:r>
            <a:r>
              <a:rPr lang="en-US">
                <a:hlinkClick r:id="rId14"/>
              </a:rPr>
              <a:t>orbit</a:t>
            </a:r>
            <a:r>
              <a:rPr lang="en-US"/>
              <a:t> the planet at a faster speed than the particles in the rings farther from the planet. There are satellites within the rings which result in the gaps that are present between some rings. As with Jupiter, the pressurized hydrogen in Saturn's </a:t>
            </a:r>
            <a:r>
              <a:rPr lang="en-US">
                <a:hlinkClick r:id="rId15"/>
              </a:rPr>
              <a:t>mantle</a:t>
            </a:r>
            <a:r>
              <a:rPr lang="en-US"/>
              <a:t> produces electric currents which create a strong </a:t>
            </a:r>
            <a:r>
              <a:rPr lang="en-US">
                <a:hlinkClick r:id="rId16"/>
              </a:rPr>
              <a:t>magnetic field</a:t>
            </a:r>
            <a:r>
              <a:rPr lang="en-US"/>
              <a:t> around the planet. Saturn has at least 30 </a:t>
            </a:r>
            <a:r>
              <a:rPr lang="en-US">
                <a:hlinkClick r:id="rId17"/>
              </a:rPr>
              <a:t>naturally occurring satellites</a:t>
            </a:r>
            <a:r>
              <a:rPr lang="en-US"/>
              <a:t>.</a:t>
            </a:r>
          </a:p>
          <a:p>
            <a:pPr eaLnBrk="1" hangingPunct="1"/>
            <a:endParaRPr lang="en-US"/>
          </a:p>
          <a:p>
            <a:pPr eaLnBrk="1" hangingPunct="1"/>
            <a:endParaRPr lang="en-US"/>
          </a:p>
          <a:p>
            <a:pPr eaLnBrk="1" hangingPunct="1"/>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BA6D90B4-2682-474A-9333-4C93B55CB945}" type="slidenum">
              <a:rPr lang="en-US"/>
              <a:pPr/>
              <a:t>50</a:t>
            </a:fld>
            <a:endParaRPr 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½ moon</a:t>
            </a:r>
          </a:p>
          <a:p>
            <a:r>
              <a:rPr lang="en-US" dirty="0" smtClean="0"/>
              <a:t>Look west after </a:t>
            </a:r>
            <a:r>
              <a:rPr lang="en-US" dirty="0" err="1" smtClean="0"/>
              <a:t>sunset..see</a:t>
            </a:r>
            <a:r>
              <a:rPr lang="en-US" dirty="0" smtClean="0"/>
              <a:t> mercury right behind the sun, then </a:t>
            </a:r>
            <a:r>
              <a:rPr lang="en-US" dirty="0" err="1" smtClean="0"/>
              <a:t>venus</a:t>
            </a:r>
            <a:r>
              <a:rPr lang="en-US" dirty="0" smtClean="0"/>
              <a:t>, </a:t>
            </a:r>
            <a:r>
              <a:rPr lang="en-US" dirty="0" err="1" smtClean="0"/>
              <a:t>jupiter.straight</a:t>
            </a:r>
            <a:r>
              <a:rPr lang="en-US" baseline="0" dirty="0" smtClean="0"/>
              <a:t> line from </a:t>
            </a:r>
            <a:r>
              <a:rPr lang="en-US" baseline="0" dirty="0" err="1" smtClean="0"/>
              <a:t>jupiter</a:t>
            </a:r>
            <a:r>
              <a:rPr lang="en-US" baseline="0" dirty="0" smtClean="0"/>
              <a:t> and </a:t>
            </a:r>
            <a:r>
              <a:rPr lang="en-US" baseline="0" dirty="0" err="1" smtClean="0"/>
              <a:t>venus</a:t>
            </a:r>
            <a:r>
              <a:rPr lang="en-US" baseline="0" dirty="0" smtClean="0"/>
              <a:t> to mercury.</a:t>
            </a:r>
            <a:endParaRPr lang="en-US" dirty="0" smtClean="0"/>
          </a:p>
          <a:p>
            <a:endParaRPr lang="en-US" dirty="0" smtClean="0"/>
          </a:p>
          <a:p>
            <a:r>
              <a:rPr lang="en-US" dirty="0" smtClean="0"/>
              <a:t>Look east</a:t>
            </a:r>
            <a:r>
              <a:rPr lang="en-US" baseline="0" dirty="0" smtClean="0"/>
              <a:t> see mars rising in the east around the same time , and10:30 -11:00 see </a:t>
            </a:r>
            <a:r>
              <a:rPr lang="en-US" baseline="0" dirty="0" err="1" smtClean="0"/>
              <a:t>satun</a:t>
            </a:r>
            <a:r>
              <a:rPr lang="en-US" baseline="0" dirty="0" smtClean="0"/>
              <a:t> rising.  </a:t>
            </a:r>
            <a:endParaRPr lang="en-US" dirty="0"/>
          </a:p>
        </p:txBody>
      </p:sp>
      <p:sp>
        <p:nvSpPr>
          <p:cNvPr id="4" name="Slide Number Placeholder 3"/>
          <p:cNvSpPr>
            <a:spLocks noGrp="1"/>
          </p:cNvSpPr>
          <p:nvPr>
            <p:ph type="sldNum" sz="quarter" idx="10"/>
          </p:nvPr>
        </p:nvSpPr>
        <p:spPr/>
        <p:txBody>
          <a:bodyPr/>
          <a:lstStyle/>
          <a:p>
            <a:pPr>
              <a:defRPr/>
            </a:pPr>
            <a:fld id="{7C51E586-6E4B-D744-8FBD-7E20A68FDCC5}" type="slidenum">
              <a:rPr lang="en-US" smtClean="0"/>
              <a:pPr>
                <a:defRPr/>
              </a:pPr>
              <a:t>51</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C51E586-6E4B-D744-8FBD-7E20A68FDCC5}" type="slidenum">
              <a:rPr lang="en-US" smtClean="0"/>
              <a:pPr>
                <a:defRPr/>
              </a:pPr>
              <a:t>52</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D01237B3-2320-1D4B-8846-BFA331CBDEFA}" type="slidenum">
              <a:rPr lang="en-US"/>
              <a:pPr/>
              <a:t>53</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r>
              <a:rPr lang="en-US"/>
              <a:t>The planets and their relative sizes.  Use this slide to talk about their shape…are they squares??</a:t>
            </a:r>
          </a:p>
          <a:p>
            <a:pPr eaLnBrk="1" hangingPunct="1"/>
            <a:r>
              <a:rPr lang="en-US"/>
              <a:t>Tell them todays talk is about the solar system</a:t>
            </a:r>
          </a:p>
          <a:p>
            <a:pPr eaLnBrk="1" hangingPunct="1"/>
            <a:r>
              <a:rPr lang="en-US"/>
              <a:t>Yes, Planets seem to be spheres, not cubes or cylinders or oddball rocky shapes.  Some smaller bodies such as asteroids or Mars moons Phobos and Deimos, do have odd shapes, but larger bodies like the nine planets and most of their moons do look like spheres.  That's because of the nature of gravity.  You can think of gravity as a force that points inward toward the center of the planet so that every part of the surface is pulled evenly toward the center, resulting in a spherical shape. Of course, planets are not perfect spheres because mountains and valleys and even skyscrapers are all deviations from the spherical shape.  However, as planets get larger, gravity gets stronger, until eventually large objects on the surface are crushed under their own weight.  That's why we don't have mountains that are 50 miles high or skyscrapers that are 2,000 stories tall.  Planets stay basically spherical because any large deviations get crushed. </a:t>
            </a:r>
          </a:p>
          <a:p>
            <a:pPr eaLnBrk="1" hangingPunct="1"/>
            <a:r>
              <a:rPr lang="en-US"/>
              <a:t>Although gravity keeps planets close to spherical, there are other forces that cause deviations from the basic spherical shape.  For example, the rotation of the earth once every 24 hours, causes an apparent centrifugal force which creates a bulge at the equator.  In fact the earth's diameter at the equator is 7,926 miles while the diameter between the poles is only 7,900. </a:t>
            </a:r>
            <a:br>
              <a:rPr lang="en-US"/>
            </a:br>
            <a:r>
              <a:rPr lang="en-US"/>
              <a:t>What do you think is the shape of stars??</a:t>
            </a:r>
          </a:p>
          <a:p>
            <a:pPr eaLnBrk="1" hangingPunct="1"/>
            <a:r>
              <a:rPr lang="en-US"/>
              <a:t>Pointed like we draw them??</a:t>
            </a:r>
          </a:p>
          <a:p>
            <a:pPr eaLnBrk="1" hangingPunct="1"/>
            <a:r>
              <a:rPr lang="en-US" b="1">
                <a:latin typeface="Arial" charset="0"/>
              </a:rPr>
              <a:t>Planets are not perfectly spherical because they also spin. The spinning force acts against gravity and causes many planets to bulge out more around their equators. </a:t>
            </a:r>
          </a:p>
          <a:p>
            <a:pPr eaLnBrk="1" hangingPunct="1"/>
            <a:r>
              <a:rPr lang="en-US"/>
              <a:t>. </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1DBC9E03-D743-2A4C-B592-F07661E13D32}" type="slidenum">
              <a:rPr lang="en-US"/>
              <a:pPr/>
              <a:t>54</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r>
              <a:rPr lang="en-US" dirty="0" err="1"/>
              <a:t>Whats</a:t>
            </a:r>
            <a:r>
              <a:rPr lang="en-US" dirty="0"/>
              <a:t> a planet anyway???</a:t>
            </a:r>
          </a:p>
          <a:p>
            <a:pPr eaLnBrk="1" hangingPunct="1"/>
            <a:endParaRPr lang="en-US" dirty="0"/>
          </a:p>
          <a:p>
            <a:pPr eaLnBrk="1" hangingPunct="1"/>
            <a:r>
              <a:rPr lang="en-US" dirty="0">
                <a:solidFill>
                  <a:srgbClr val="000000"/>
                </a:solidFill>
                <a:latin typeface="Arial" charset="0"/>
                <a:ea typeface="Arial" charset="0"/>
                <a:cs typeface="Arial" charset="0"/>
              </a:rPr>
              <a:t>Here's how it all shakes out. The International Astronomical Union has decided that, to be called a planet, an object must have three traits. It must orbit the sun, be massive enough that its own gravity pulls it into a nearly round shape, and be dominant enough to clear away objects in its neighborhood. </a:t>
            </a:r>
            <a:br>
              <a:rPr lang="en-US" dirty="0">
                <a:solidFill>
                  <a:srgbClr val="000000"/>
                </a:solidFill>
                <a:latin typeface="Arial" charset="0"/>
                <a:ea typeface="Arial" charset="0"/>
                <a:cs typeface="Arial" charset="0"/>
              </a:rPr>
            </a:br>
            <a:r>
              <a:rPr lang="en-US" dirty="0">
                <a:solidFill>
                  <a:srgbClr val="000000"/>
                </a:solidFill>
                <a:latin typeface="Arial" charset="0"/>
                <a:ea typeface="Arial" charset="0"/>
                <a:cs typeface="Arial" charset="0"/>
              </a:rPr>
              <a:t/>
            </a:r>
            <a:br>
              <a:rPr lang="en-US" dirty="0">
                <a:solidFill>
                  <a:srgbClr val="000000"/>
                </a:solidFill>
                <a:latin typeface="Arial" charset="0"/>
                <a:ea typeface="Arial" charset="0"/>
                <a:cs typeface="Arial" charset="0"/>
              </a:rPr>
            </a:br>
            <a:r>
              <a:rPr lang="en-US" dirty="0">
                <a:solidFill>
                  <a:srgbClr val="000000"/>
                </a:solidFill>
                <a:latin typeface="Arial" charset="0"/>
                <a:ea typeface="Arial" charset="0"/>
                <a:cs typeface="Arial" charset="0"/>
              </a:rPr>
              <a:t>To be admitted to the dwarf planet category, an object must have only two of those traits -- it must orbit the sun and have a nearly round shape. And no, moons don't count as dwarf planets. In addition to Pluto, Ceres and 2003 UB313, the astronomical union has a dozen potential dwarf planets on its </a:t>
            </a:r>
            <a:r>
              <a:rPr lang="en-US" dirty="0" err="1">
                <a:solidFill>
                  <a:srgbClr val="000000"/>
                </a:solidFill>
                <a:latin typeface="Arial" charset="0"/>
                <a:ea typeface="Arial" charset="0"/>
                <a:cs typeface="Arial" charset="0"/>
              </a:rPr>
              <a:t>watchlist</a:t>
            </a:r>
            <a:r>
              <a:rPr lang="en-US" dirty="0">
                <a:solidFill>
                  <a:srgbClr val="000000"/>
                </a:solidFill>
                <a:latin typeface="Arial" charset="0"/>
                <a:ea typeface="Arial" charset="0"/>
                <a:cs typeface="Arial" charset="0"/>
              </a:rPr>
              <a:t>. </a:t>
            </a:r>
            <a:br>
              <a:rPr lang="en-US" dirty="0">
                <a:solidFill>
                  <a:srgbClr val="000000"/>
                </a:solidFill>
                <a:latin typeface="Arial" charset="0"/>
                <a:ea typeface="Arial" charset="0"/>
                <a:cs typeface="Arial" charset="0"/>
              </a:rPr>
            </a:br>
            <a:endParaRPr lang="en-US" dirty="0">
              <a:solidFill>
                <a:srgbClr val="000000"/>
              </a:solidFill>
              <a:latin typeface="Arial" charset="0"/>
              <a:ea typeface="Arial" charset="0"/>
              <a:cs typeface="Arial" charset="0"/>
            </a:endParaRPr>
          </a:p>
          <a:p>
            <a:pPr eaLnBrk="1" hangingPunct="1"/>
            <a:r>
              <a:rPr lang="en-US" dirty="0">
                <a:solidFill>
                  <a:srgbClr val="000000"/>
                </a:solidFill>
                <a:latin typeface="Arial" charset="0"/>
                <a:ea typeface="Arial" charset="0"/>
                <a:cs typeface="Arial" charset="0"/>
              </a:rPr>
              <a:t>What's to become of the other objects in our solar system neighborhood, the ones that are not planets, not dwarf planets and not moons? The organization has decided that most asteroids, comets and other small objects will be called "small solar-system bodies</a:t>
            </a:r>
          </a:p>
          <a:p>
            <a:pPr eaLnBrk="1" hangingPunct="1"/>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60FA7F07-572C-4245-B60F-CE2A31E2CAFF}" type="slidenum">
              <a:rPr lang="en-US"/>
              <a:pPr/>
              <a:t>55</a:t>
            </a:fld>
            <a:endParaRPr 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680C3FE2-50F4-0F44-9EFB-A8A34974F05C}" type="slidenum">
              <a:rPr lang="en-US"/>
              <a:pPr/>
              <a:t>56</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r>
              <a:rPr lang="en-US"/>
              <a:t>Sedna at noon</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09DB1E50-6C9F-CF44-9090-6073328B99B3}" type="slidenum">
              <a:rPr lang="en-US"/>
              <a:pPr/>
              <a:t>57</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01902BA4-B32C-3B4E-920E-07F52B71654D}" type="slidenum">
              <a:rPr lang="en-US"/>
              <a:pPr/>
              <a:t>62</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r>
              <a:rPr lang="en-US"/>
              <a:t>The </a:t>
            </a:r>
            <a:r>
              <a:rPr lang="en-US">
                <a:hlinkClick r:id="rId3"/>
              </a:rPr>
              <a:t>white wisp</a:t>
            </a:r>
            <a:r>
              <a:rPr lang="en-US"/>
              <a:t> shown on </a:t>
            </a:r>
            <a:r>
              <a:rPr lang="en-US">
                <a:hlinkClick r:id="rId4"/>
              </a:rPr>
              <a:t>Saturn</a:t>
            </a:r>
            <a:r>
              <a:rPr lang="en-US"/>
              <a:t>'s cloud tops is actually a major storm system only discovered in December of 1994. </a:t>
            </a:r>
            <a:r>
              <a:rPr lang="en-US">
                <a:hlinkClick r:id="rId5"/>
              </a:rPr>
              <a:t>Saturn</a:t>
            </a:r>
            <a:r>
              <a:rPr lang="en-US"/>
              <a:t>'s clouds are composed of primarily </a:t>
            </a:r>
            <a:r>
              <a:rPr lang="en-US">
                <a:hlinkClick r:id="rId6"/>
              </a:rPr>
              <a:t>hydrogen</a:t>
            </a:r>
            <a:r>
              <a:rPr lang="en-US"/>
              <a:t> and </a:t>
            </a:r>
            <a:r>
              <a:rPr lang="en-US">
                <a:hlinkClick r:id="rId7"/>
              </a:rPr>
              <a:t>helium</a:t>
            </a:r>
            <a:r>
              <a:rPr lang="en-US"/>
              <a:t>, but the storm's white clouds are actually ammonia ice crystals that have frozen upon upheaval to the top of the atmosphere. The storm may look small but has an extent similar to the diameter of the </a:t>
            </a:r>
            <a:r>
              <a:rPr lang="en-US">
                <a:hlinkClick r:id="rId8"/>
              </a:rPr>
              <a:t>Earth</a:t>
            </a:r>
            <a:r>
              <a:rPr lang="en-US"/>
              <a:t>. This picture is a color composite of several taken by the </a:t>
            </a:r>
            <a:r>
              <a:rPr lang="en-US">
                <a:hlinkClick r:id="rId9"/>
              </a:rPr>
              <a:t>Hubble Space Telescope</a:t>
            </a:r>
            <a:r>
              <a:rPr lang="en-US"/>
              <a:t>. </a:t>
            </a:r>
            <a:r>
              <a:rPr lang="en-US">
                <a:hlinkClick r:id="rId10"/>
              </a:rPr>
              <a:t>Saturn</a:t>
            </a:r>
            <a:r>
              <a:rPr lang="en-US"/>
              <a:t> is the second largest planet in the </a:t>
            </a:r>
            <a:r>
              <a:rPr lang="en-US">
                <a:hlinkClick r:id="rId11"/>
              </a:rPr>
              <a:t>Solar System</a:t>
            </a:r>
            <a:r>
              <a:rPr lang="en-US"/>
              <a:t> and has the most elaborate </a:t>
            </a:r>
            <a:r>
              <a:rPr lang="en-US">
                <a:hlinkClick r:id="rId12"/>
              </a:rPr>
              <a:t>ring</a:t>
            </a:r>
            <a:r>
              <a:rPr lang="en-US"/>
              <a:t> system. </a:t>
            </a:r>
          </a:p>
          <a:p>
            <a:pPr eaLnBrk="1" hangingPunct="1"/>
            <a:endParaRPr lang="en-US"/>
          </a:p>
          <a:p>
            <a:pPr eaLnBrk="1" hangingPunct="1"/>
            <a:r>
              <a:rPr lang="en-US"/>
              <a:t>Gap in the rings is called the Cassini Division.</a:t>
            </a:r>
          </a:p>
          <a:p>
            <a:pPr eaLnBrk="1" hangingPunct="1"/>
            <a:r>
              <a:rPr lang="en-US"/>
              <a:t>Rings are not solid they are composed of ice chunks which range in size from a grain of sand to a house. </a:t>
            </a:r>
          </a:p>
          <a:p>
            <a:pPr eaLnBrk="1" hangingPunct="1"/>
            <a:r>
              <a:rPr lang="en-US"/>
              <a:t>Two of its 49 moons, </a:t>
            </a:r>
            <a:r>
              <a:rPr lang="en-US">
                <a:hlinkClick r:id="rId13" tooltip="Titan (moon)"/>
              </a:rPr>
              <a:t>Titan</a:t>
            </a:r>
            <a:r>
              <a:rPr lang="en-US"/>
              <a:t> and </a:t>
            </a:r>
            <a:r>
              <a:rPr lang="en-US">
                <a:hlinkClick r:id="rId14" tooltip="Enceladus (moon)"/>
              </a:rPr>
              <a:t>Enceladus</a:t>
            </a:r>
            <a:r>
              <a:rPr lang="en-US"/>
              <a:t>, show signs of geological activity, though they are largely made of ice. Titan, like Ganymede, is larger than </a:t>
            </a:r>
            <a:r>
              <a:rPr lang="en-US">
                <a:hlinkClick r:id="rId15" tooltip="Mercury (planet)"/>
              </a:rPr>
              <a:t>Mercury</a:t>
            </a:r>
            <a:r>
              <a:rPr lang="en-US"/>
              <a:t>; it is also the only satellite in the solar system with a substantial atmosphere, similar in composition to that of the atmosphere of the early Earth.</a:t>
            </a:r>
          </a:p>
          <a:p>
            <a:pPr eaLnBrk="1" hangingPunct="1"/>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70D24D57-F60B-4F48-9123-EE8246D013E3}" type="slidenum">
              <a:rPr lang="en-US"/>
              <a:pPr/>
              <a:t>63</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r>
              <a:rPr lang="en-US"/>
              <a:t>Uranus is unique in our </a:t>
            </a:r>
            <a:r>
              <a:rPr lang="en-US">
                <a:hlinkClick r:id="rId3"/>
              </a:rPr>
              <a:t>solar system</a:t>
            </a:r>
            <a:r>
              <a:rPr lang="en-US"/>
              <a:t> because it is tilted 98 degrees. When viewed from Earth, it appears to </a:t>
            </a:r>
            <a:r>
              <a:rPr lang="en-US">
                <a:hlinkClick r:id="rId4"/>
              </a:rPr>
              <a:t>rotate</a:t>
            </a:r>
            <a:r>
              <a:rPr lang="en-US"/>
              <a:t> on its side! At different times throughout its </a:t>
            </a:r>
            <a:r>
              <a:rPr lang="en-US">
                <a:hlinkClick r:id="rId5"/>
              </a:rPr>
              <a:t>orbit</a:t>
            </a:r>
            <a:r>
              <a:rPr lang="en-US"/>
              <a:t>, we can actually view </a:t>
            </a:r>
            <a:r>
              <a:rPr lang="en-US">
                <a:hlinkClick r:id="rId6"/>
              </a:rPr>
              <a:t>one of the planet's poles head-on</a:t>
            </a:r>
            <a:r>
              <a:rPr lang="en-US"/>
              <a:t>. The </a:t>
            </a:r>
            <a:r>
              <a:rPr lang="en-US">
                <a:hlinkClick r:id="rId7"/>
              </a:rPr>
              <a:t>atmosphere</a:t>
            </a:r>
            <a:r>
              <a:rPr lang="en-US"/>
              <a:t> is composed of hydrogen, helium, and methane. The temperature in the upper atmosphere is so cold that the methane condenses and forms a thin cloud layer which gives the planet its blue-green appearance. The winds on Uranus blow mainly to the east and can reach speeds up to 600 </a:t>
            </a:r>
            <a:r>
              <a:rPr lang="en-US">
                <a:hlinkClick r:id="rId8"/>
              </a:rPr>
              <a:t>kilometers</a:t>
            </a:r>
            <a:r>
              <a:rPr lang="en-US"/>
              <a:t> per hour. The rapid spin of Uranus influences the winds in the atmosphere. Uranus has a very strong magnetic field. This planet has </a:t>
            </a:r>
            <a:r>
              <a:rPr lang="en-US">
                <a:hlinkClick r:id="rId9"/>
              </a:rPr>
              <a:t>a system of rings</a:t>
            </a:r>
            <a:r>
              <a:rPr lang="en-US"/>
              <a:t> which was not discovered until 1977. The ring system contains eleven dark rings composed of varying sized particles. </a:t>
            </a:r>
            <a:r>
              <a:rPr lang="en-US">
                <a:hlinkClick r:id="rId10"/>
              </a:rPr>
              <a:t>Satellites</a:t>
            </a:r>
            <a:r>
              <a:rPr lang="en-US"/>
              <a:t> embedded in the rings create gaps between the rings. Uranus has 21 known natural satellites (and may have </a:t>
            </a:r>
            <a:r>
              <a:rPr lang="en-US">
                <a:hlinkClick r:id="rId11"/>
              </a:rPr>
              <a:t>at least 27</a:t>
            </a:r>
            <a:r>
              <a:rPr lang="en-US"/>
              <a:t>), both within the rings and outside of the rings.</a:t>
            </a:r>
          </a:p>
          <a:p>
            <a:pPr eaLnBrk="1" hangingPunct="1"/>
            <a:r>
              <a:rPr lang="en-US" b="1">
                <a:hlinkClick r:id="rId12" tooltip="Uranus"/>
              </a:rPr>
              <a:t>Uranus</a:t>
            </a:r>
            <a:r>
              <a:rPr lang="en-US"/>
              <a:t> (19.6 AU) at 14 Earth masses, is the lightest of the outer planets. Uniquely among the planets, it orbits the Sun on its side; its </a:t>
            </a:r>
            <a:r>
              <a:rPr lang="en-US">
                <a:hlinkClick r:id="rId13" tooltip="Axial tilt"/>
              </a:rPr>
              <a:t>axial tilt</a:t>
            </a:r>
            <a:r>
              <a:rPr lang="en-US"/>
              <a:t> lies at over ninety degrees to the </a:t>
            </a:r>
            <a:r>
              <a:rPr lang="en-US">
                <a:hlinkClick r:id="rId14" tooltip="Ecliptic"/>
              </a:rPr>
              <a:t>ecliptic</a:t>
            </a:r>
            <a:r>
              <a:rPr lang="en-US"/>
              <a:t>. Its core is remarkably cold (compared with the other gas giants; it is still several thousand degrees Celsius) and radiates very little heat into space. Uranus has 27 satellites, the largest being </a:t>
            </a:r>
            <a:r>
              <a:rPr lang="en-US">
                <a:hlinkClick r:id="rId15" tooltip="Titania (moon)"/>
              </a:rPr>
              <a:t>Titania</a:t>
            </a:r>
            <a:r>
              <a:rPr lang="en-US"/>
              <a:t>, </a:t>
            </a:r>
            <a:r>
              <a:rPr lang="en-US">
                <a:hlinkClick r:id="rId16" tooltip="Oberon (moon)"/>
              </a:rPr>
              <a:t>Oberon</a:t>
            </a:r>
            <a:r>
              <a:rPr lang="en-US"/>
              <a:t>, </a:t>
            </a:r>
            <a:r>
              <a:rPr lang="en-US">
                <a:hlinkClick r:id="rId17" tooltip="Umbriel (moon)"/>
              </a:rPr>
              <a:t>Umbriel</a:t>
            </a:r>
            <a:r>
              <a:rPr lang="en-US"/>
              <a:t>, </a:t>
            </a:r>
            <a:r>
              <a:rPr lang="en-US">
                <a:hlinkClick r:id="rId18" tooltip="Ariel (moon)"/>
              </a:rPr>
              <a:t>Ariel</a:t>
            </a:r>
            <a:r>
              <a:rPr lang="en-US"/>
              <a:t> and </a:t>
            </a:r>
            <a:r>
              <a:rPr lang="en-US">
                <a:hlinkClick r:id="rId19" tooltip="Miranda (moon)"/>
              </a:rPr>
              <a:t>Miranda</a:t>
            </a:r>
            <a:r>
              <a:rPr lang="en-US"/>
              <a:t>.</a:t>
            </a:r>
          </a:p>
          <a:p>
            <a:pPr eaLnBrk="1" hangingPunct="1"/>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0A6A7B36-5492-3A4F-85D4-B939092849FB}" type="slidenum">
              <a:rPr lang="en-US"/>
              <a:pPr/>
              <a:t>64</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b="1"/>
          </a:p>
          <a:p>
            <a:pPr eaLnBrk="1" hangingPunct="1"/>
            <a:r>
              <a:rPr lang="en-US" b="1"/>
              <a:t>Photograph taken by voyager:</a:t>
            </a:r>
          </a:p>
          <a:p>
            <a:pPr eaLnBrk="1" hangingPunct="1"/>
            <a:r>
              <a:rPr lang="en-US" b="1">
                <a:hlinkClick r:id="rId3" tooltip="Neptune"/>
              </a:rPr>
              <a:t>Neptune</a:t>
            </a:r>
            <a:r>
              <a:rPr lang="en-US"/>
              <a:t> (30 AU), though slightly smaller than Uranus, it is denser and slightly more massive, at 17 Earth masses, and radiates more internal heat than Uranus, but not as much as Jupiter or Saturn. Its peculiar ring system is composed of a number of dense "arcs" of material separated by gaps. Neptune has 13 moons. The largest, </a:t>
            </a:r>
            <a:r>
              <a:rPr lang="en-US">
                <a:hlinkClick r:id="rId4" tooltip="Triton (moon)"/>
              </a:rPr>
              <a:t>Triton</a:t>
            </a:r>
            <a:r>
              <a:rPr lang="en-US"/>
              <a:t>, is geologically active, with geysers of </a:t>
            </a:r>
            <a:r>
              <a:rPr lang="en-US">
                <a:hlinkClick r:id="rId5" tooltip="Liquid nitrogen"/>
              </a:rPr>
              <a:t>liquid nitrogen</a:t>
            </a:r>
            <a:r>
              <a:rPr lang="en-US"/>
              <a:t>, and is the only large satellite to revolve around its host planet in a prograde (clockwise) motion.</a:t>
            </a:r>
          </a:p>
          <a:p>
            <a:pPr eaLnBrk="1" hangingPunct="1"/>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2FA8F015-001B-7042-9914-F415567BD778}" type="slidenum">
              <a:rPr lang="en-US"/>
              <a:pPr/>
              <a:t>65</a:t>
            </a:fld>
            <a:endParaRPr 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fontAlgn="t" hangingPunct="1"/>
            <a:r>
              <a:rPr lang="en-US" i="1">
                <a:solidFill>
                  <a:srgbClr val="666666"/>
                </a:solidFill>
                <a:latin typeface="Arial" charset="0"/>
              </a:rPr>
              <a:t>The </a:t>
            </a:r>
            <a:r>
              <a:rPr lang="en-US" i="1">
                <a:solidFill>
                  <a:srgbClr val="666666"/>
                </a:solidFill>
                <a:latin typeface="Arial" charset="0"/>
                <a:hlinkClick r:id="rId3" tooltip="International Astronomical Union"/>
              </a:rPr>
              <a:t>International Astronomical Union</a:t>
            </a:r>
            <a:r>
              <a:rPr lang="en-US" i="1">
                <a:solidFill>
                  <a:srgbClr val="666666"/>
                </a:solidFill>
                <a:latin typeface="Arial" charset="0"/>
              </a:rPr>
              <a:t> (IAU), the official </a:t>
            </a:r>
            <a:r>
              <a:rPr lang="en-US" i="1">
                <a:solidFill>
                  <a:srgbClr val="666666"/>
                </a:solidFill>
                <a:latin typeface="Arial" charset="0"/>
                <a:hlinkClick r:id="rId4" tooltip="Scientific"/>
              </a:rPr>
              <a:t>scientific</a:t>
            </a:r>
            <a:r>
              <a:rPr lang="en-US" i="1">
                <a:solidFill>
                  <a:srgbClr val="666666"/>
                </a:solidFill>
                <a:latin typeface="Arial" charset="0"/>
              </a:rPr>
              <a:t> body for </a:t>
            </a:r>
            <a:r>
              <a:rPr lang="en-US" i="1">
                <a:solidFill>
                  <a:srgbClr val="666666"/>
                </a:solidFill>
                <a:latin typeface="Arial" charset="0"/>
                <a:hlinkClick r:id="rId5" tooltip="Astronomical"/>
              </a:rPr>
              <a:t>astronomical</a:t>
            </a:r>
            <a:r>
              <a:rPr lang="en-US" i="1">
                <a:solidFill>
                  <a:srgbClr val="666666"/>
                </a:solidFill>
                <a:latin typeface="Arial" charset="0"/>
              </a:rPr>
              <a:t> </a:t>
            </a:r>
            <a:r>
              <a:rPr lang="en-US" i="1">
                <a:solidFill>
                  <a:srgbClr val="666666"/>
                </a:solidFill>
                <a:latin typeface="Arial" charset="0"/>
                <a:hlinkClick r:id="rId6" tooltip="Nomenclature"/>
              </a:rPr>
              <a:t>nomenclature</a:t>
            </a:r>
            <a:r>
              <a:rPr lang="en-US" i="1">
                <a:solidFill>
                  <a:srgbClr val="666666"/>
                </a:solidFill>
                <a:latin typeface="Arial" charset="0"/>
              </a:rPr>
              <a:t>, currently </a:t>
            </a:r>
            <a:r>
              <a:rPr lang="en-US" i="1">
                <a:solidFill>
                  <a:srgbClr val="666666"/>
                </a:solidFill>
                <a:latin typeface="Arial" charset="0"/>
                <a:hlinkClick r:id="rId7" tooltip="2006 redefinition of planet"/>
              </a:rPr>
              <a:t>defines</a:t>
            </a:r>
            <a:r>
              <a:rPr lang="en-US" i="1">
                <a:solidFill>
                  <a:srgbClr val="666666"/>
                </a:solidFill>
                <a:latin typeface="Arial" charset="0"/>
              </a:rPr>
              <a:t> "dwarf planet" as a </a:t>
            </a:r>
            <a:r>
              <a:rPr lang="en-US" i="1">
                <a:solidFill>
                  <a:srgbClr val="666666"/>
                </a:solidFill>
                <a:latin typeface="Arial" charset="0"/>
                <a:hlinkClick r:id="rId8" tooltip="Celestial body"/>
              </a:rPr>
              <a:t>celestial body</a:t>
            </a:r>
            <a:r>
              <a:rPr lang="en-US" i="1">
                <a:solidFill>
                  <a:srgbClr val="666666"/>
                </a:solidFill>
                <a:latin typeface="Arial" charset="0"/>
              </a:rPr>
              <a:t> that, within the </a:t>
            </a:r>
            <a:r>
              <a:rPr lang="en-US" i="1">
                <a:solidFill>
                  <a:srgbClr val="666666"/>
                </a:solidFill>
                <a:latin typeface="Arial" charset="0"/>
                <a:hlinkClick r:id="rId9" tooltip="Solar System"/>
              </a:rPr>
              <a:t>Solar System</a:t>
            </a:r>
            <a:r>
              <a:rPr lang="en-US" i="1">
                <a:solidFill>
                  <a:srgbClr val="666666"/>
                </a:solidFill>
                <a:latin typeface="Arial" charset="0"/>
              </a:rPr>
              <a:t>,</a:t>
            </a:r>
            <a:r>
              <a:rPr lang="en-US" i="1" baseline="30000">
                <a:solidFill>
                  <a:srgbClr val="666666"/>
                </a:solidFill>
                <a:latin typeface="Arial" charset="0"/>
                <a:hlinkClick r:id="" action="ppaction://noaction"/>
              </a:rPr>
              <a:t>[1]</a:t>
            </a:r>
            <a:endParaRPr lang="en-US" i="1">
              <a:solidFill>
                <a:srgbClr val="666666"/>
              </a:solidFill>
              <a:latin typeface="Arial" charset="0"/>
            </a:endParaRPr>
          </a:p>
          <a:p>
            <a:pPr lvl="1" eaLnBrk="1" fontAlgn="t" hangingPunct="1"/>
            <a:r>
              <a:rPr lang="en-US" i="1">
                <a:solidFill>
                  <a:srgbClr val="666666"/>
                </a:solidFill>
                <a:latin typeface="Arial" charset="0"/>
              </a:rPr>
              <a:t>(a) is in </a:t>
            </a:r>
            <a:r>
              <a:rPr lang="en-US" i="1">
                <a:solidFill>
                  <a:srgbClr val="666666"/>
                </a:solidFill>
                <a:latin typeface="Arial" charset="0"/>
                <a:hlinkClick r:id="rId10" tooltip="Orbit"/>
              </a:rPr>
              <a:t>orbit</a:t>
            </a:r>
            <a:r>
              <a:rPr lang="en-US" i="1">
                <a:solidFill>
                  <a:srgbClr val="666666"/>
                </a:solidFill>
                <a:latin typeface="Arial" charset="0"/>
              </a:rPr>
              <a:t> around the </a:t>
            </a:r>
            <a:r>
              <a:rPr lang="en-US" i="1">
                <a:solidFill>
                  <a:srgbClr val="666666"/>
                </a:solidFill>
                <a:latin typeface="Arial" charset="0"/>
                <a:hlinkClick r:id="rId11" tooltip="Sun"/>
              </a:rPr>
              <a:t>Sun</a:t>
            </a:r>
            <a:r>
              <a:rPr lang="en-US" i="1">
                <a:solidFill>
                  <a:srgbClr val="666666"/>
                </a:solidFill>
                <a:latin typeface="Arial" charset="0"/>
              </a:rPr>
              <a:t>; </a:t>
            </a:r>
          </a:p>
          <a:p>
            <a:pPr lvl="1" eaLnBrk="1" fontAlgn="t" hangingPunct="1"/>
            <a:r>
              <a:rPr lang="en-US" i="1">
                <a:solidFill>
                  <a:srgbClr val="666666"/>
                </a:solidFill>
                <a:latin typeface="Arial" charset="0"/>
              </a:rPr>
              <a:t>(b) has sufficient </a:t>
            </a:r>
            <a:r>
              <a:rPr lang="en-US" i="1">
                <a:solidFill>
                  <a:srgbClr val="666666"/>
                </a:solidFill>
                <a:latin typeface="Arial" charset="0"/>
                <a:hlinkClick r:id="rId12" tooltip="Mass"/>
              </a:rPr>
              <a:t>mass</a:t>
            </a:r>
            <a:r>
              <a:rPr lang="en-US" i="1">
                <a:solidFill>
                  <a:srgbClr val="666666"/>
                </a:solidFill>
                <a:latin typeface="Arial" charset="0"/>
              </a:rPr>
              <a:t> for its self-</a:t>
            </a:r>
            <a:r>
              <a:rPr lang="en-US" i="1">
                <a:solidFill>
                  <a:srgbClr val="666666"/>
                </a:solidFill>
                <a:latin typeface="Arial" charset="0"/>
                <a:hlinkClick r:id="rId13" tooltip="Gravity"/>
              </a:rPr>
              <a:t>gravity</a:t>
            </a:r>
            <a:r>
              <a:rPr lang="en-US" i="1">
                <a:solidFill>
                  <a:srgbClr val="666666"/>
                </a:solidFill>
                <a:latin typeface="Arial" charset="0"/>
              </a:rPr>
              <a:t> to overcome </a:t>
            </a:r>
            <a:r>
              <a:rPr lang="en-US" i="1">
                <a:solidFill>
                  <a:srgbClr val="666666"/>
                </a:solidFill>
                <a:latin typeface="Arial" charset="0"/>
                <a:hlinkClick r:id="rId14" tooltip="Rigid body"/>
              </a:rPr>
              <a:t>rigid body forces</a:t>
            </a:r>
            <a:r>
              <a:rPr lang="en-US" i="1">
                <a:solidFill>
                  <a:srgbClr val="666666"/>
                </a:solidFill>
                <a:latin typeface="Arial" charset="0"/>
              </a:rPr>
              <a:t> so that it assumes a </a:t>
            </a:r>
            <a:r>
              <a:rPr lang="en-US" i="1">
                <a:solidFill>
                  <a:srgbClr val="666666"/>
                </a:solidFill>
                <a:latin typeface="Arial" charset="0"/>
                <a:hlinkClick r:id="rId15" tooltip="Hydrostatic equilibrium"/>
              </a:rPr>
              <a:t>hydrostatic equilibrium</a:t>
            </a:r>
            <a:r>
              <a:rPr lang="en-US" i="1">
                <a:solidFill>
                  <a:srgbClr val="666666"/>
                </a:solidFill>
                <a:latin typeface="Arial" charset="0"/>
              </a:rPr>
              <a:t> (nearly round) shape; </a:t>
            </a:r>
          </a:p>
          <a:p>
            <a:pPr lvl="1" eaLnBrk="1" fontAlgn="t" hangingPunct="1"/>
            <a:r>
              <a:rPr lang="en-US" i="1">
                <a:solidFill>
                  <a:srgbClr val="666666"/>
                </a:solidFill>
                <a:latin typeface="Arial" charset="0"/>
              </a:rPr>
              <a:t>(c) has not </a:t>
            </a:r>
            <a:r>
              <a:rPr lang="en-US" i="1">
                <a:solidFill>
                  <a:srgbClr val="666666"/>
                </a:solidFill>
                <a:latin typeface="Arial" charset="0"/>
                <a:hlinkClick r:id="rId16" tooltip="Clearing the neighbourhood"/>
              </a:rPr>
              <a:t>cleared the neighbourhood</a:t>
            </a:r>
            <a:r>
              <a:rPr lang="en-US" i="1">
                <a:solidFill>
                  <a:srgbClr val="666666"/>
                </a:solidFill>
                <a:latin typeface="Arial" charset="0"/>
              </a:rPr>
              <a:t> around its orbit; and </a:t>
            </a:r>
          </a:p>
          <a:p>
            <a:pPr lvl="1" eaLnBrk="1" fontAlgn="t" hangingPunct="1"/>
            <a:r>
              <a:rPr lang="en-US" i="1">
                <a:solidFill>
                  <a:srgbClr val="666666"/>
                </a:solidFill>
                <a:latin typeface="Arial" charset="0"/>
              </a:rPr>
              <a:t>(d) is not a </a:t>
            </a:r>
            <a:r>
              <a:rPr lang="en-US" i="1">
                <a:solidFill>
                  <a:srgbClr val="666666"/>
                </a:solidFill>
                <a:latin typeface="Arial" charset="0"/>
                <a:hlinkClick r:id="rId17" tooltip="Natural satellite"/>
              </a:rPr>
              <a:t>satellite</a:t>
            </a:r>
            <a:r>
              <a:rPr lang="en-US" i="1">
                <a:solidFill>
                  <a:srgbClr val="666666"/>
                </a:solidFill>
                <a:latin typeface="Arial" charset="0"/>
              </a:rPr>
              <a:t> </a:t>
            </a:r>
          </a:p>
          <a:p>
            <a:pPr eaLnBrk="1" fontAlgn="t" hangingPunct="1"/>
            <a:r>
              <a:rPr lang="en-US" i="1">
                <a:solidFill>
                  <a:srgbClr val="666666"/>
                </a:solidFill>
                <a:latin typeface="Arial" charset="0"/>
              </a:rPr>
              <a:t>At current, the term only applies to our solar system.</a:t>
            </a:r>
            <a:r>
              <a:rPr lang="en-US" i="1" baseline="30000">
                <a:solidFill>
                  <a:srgbClr val="666666"/>
                </a:solidFill>
                <a:latin typeface="Arial" charset="0"/>
                <a:hlinkClick r:id="" action="ppaction://noaction"/>
              </a:rPr>
              <a:t>[2]</a:t>
            </a:r>
            <a:endParaRPr lang="en-US" i="1">
              <a:solidFill>
                <a:srgbClr val="666666"/>
              </a:solidFill>
              <a:latin typeface="Arial" charset="0"/>
            </a:endParaRPr>
          </a:p>
          <a:p>
            <a:pPr eaLnBrk="1" fontAlgn="t" hangingPunct="1"/>
            <a:r>
              <a:rPr lang="en-US" i="1">
                <a:solidFill>
                  <a:srgbClr val="666666"/>
                </a:solidFill>
                <a:latin typeface="Arial" charset="0"/>
              </a:rPr>
              <a:t>The IAU's stance on dwarf planets within our </a:t>
            </a:r>
            <a:r>
              <a:rPr lang="en-US" i="1">
                <a:solidFill>
                  <a:srgbClr val="666666"/>
                </a:solidFill>
                <a:latin typeface="Arial" charset="0"/>
                <a:hlinkClick r:id="rId18" tooltip="Solar system"/>
              </a:rPr>
              <a:t>solar system</a:t>
            </a:r>
            <a:r>
              <a:rPr lang="en-US" i="1">
                <a:solidFill>
                  <a:srgbClr val="666666"/>
                </a:solidFill>
                <a:latin typeface="Arial" charset="0"/>
              </a:rPr>
              <a:t> has been formally adopted by the IAU general assembly (in 2006). It differs from the definition of "planet" in that the dwarf planet has not cleared its orbital neighbourhood. Before the adoption of the 2006 </a:t>
            </a:r>
            <a:r>
              <a:rPr lang="en-US" i="1">
                <a:solidFill>
                  <a:srgbClr val="666666"/>
                </a:solidFill>
                <a:latin typeface="Arial" charset="0"/>
                <a:hlinkClick r:id="rId19" tooltip="Resolution"/>
              </a:rPr>
              <a:t>resolution</a:t>
            </a:r>
            <a:r>
              <a:rPr lang="en-US" i="1">
                <a:solidFill>
                  <a:srgbClr val="666666"/>
                </a:solidFill>
                <a:latin typeface="Arial" charset="0"/>
              </a:rPr>
              <a:t>, there was no formally specified scientific definition of "dwarf planet". The category is distinguished from "</a:t>
            </a:r>
            <a:r>
              <a:rPr lang="en-US" i="1">
                <a:solidFill>
                  <a:srgbClr val="666666"/>
                </a:solidFill>
                <a:latin typeface="Arial" charset="0"/>
                <a:hlinkClick r:id="rId20" tooltip="Planet"/>
              </a:rPr>
              <a:t>planets</a:t>
            </a:r>
            <a:r>
              <a:rPr lang="en-US" i="1">
                <a:solidFill>
                  <a:srgbClr val="666666"/>
                </a:solidFill>
                <a:latin typeface="Arial" charset="0"/>
              </a:rPr>
              <a:t>" and "</a:t>
            </a:r>
            <a:r>
              <a:rPr lang="en-US" i="1">
                <a:solidFill>
                  <a:srgbClr val="666666"/>
                </a:solidFill>
                <a:latin typeface="Arial" charset="0"/>
                <a:hlinkClick r:id="rId21" tooltip="Small solar system bodies"/>
              </a:rPr>
              <a:t>small solar system bodies</a:t>
            </a:r>
            <a:r>
              <a:rPr lang="en-US" i="1">
                <a:solidFill>
                  <a:srgbClr val="666666"/>
                </a:solidFill>
                <a:latin typeface="Arial" charset="0"/>
              </a:rPr>
              <a:t>".</a:t>
            </a:r>
          </a:p>
          <a:p>
            <a:pPr eaLnBrk="1" fontAlgn="t" hangingPunct="1"/>
            <a:r>
              <a:rPr lang="en-US" i="1">
                <a:solidFill>
                  <a:srgbClr val="666666"/>
                </a:solidFill>
                <a:latin typeface="Arial" charset="0"/>
              </a:rPr>
              <a:t>Under the IAU's definition, our solar system is considered to have three dwarf planets: </a:t>
            </a:r>
            <a:r>
              <a:rPr lang="en-US" i="1">
                <a:solidFill>
                  <a:srgbClr val="666666"/>
                </a:solidFill>
                <a:latin typeface="Arial" charset="0"/>
                <a:hlinkClick r:id="rId22" tooltip="1 Ceres"/>
              </a:rPr>
              <a:t>Ceres</a:t>
            </a:r>
            <a:r>
              <a:rPr lang="en-US" i="1">
                <a:solidFill>
                  <a:srgbClr val="666666"/>
                </a:solidFill>
                <a:latin typeface="Arial" charset="0"/>
              </a:rPr>
              <a:t> (the smallest), </a:t>
            </a:r>
            <a:r>
              <a:rPr lang="en-US" i="1">
                <a:solidFill>
                  <a:srgbClr val="666666"/>
                </a:solidFill>
                <a:latin typeface="Arial" charset="0"/>
                <a:hlinkClick r:id="rId23" tooltip="Pluto"/>
              </a:rPr>
              <a:t>Pluto</a:t>
            </a:r>
            <a:r>
              <a:rPr lang="en-US" i="1">
                <a:solidFill>
                  <a:srgbClr val="666666"/>
                </a:solidFill>
                <a:latin typeface="Arial" charset="0"/>
              </a:rPr>
              <a:t> and </a:t>
            </a:r>
            <a:r>
              <a:rPr lang="en-US" i="1">
                <a:solidFill>
                  <a:srgbClr val="666666"/>
                </a:solidFill>
                <a:latin typeface="Arial" charset="0"/>
                <a:hlinkClick r:id="rId24" tooltip="Eris (dwarf planet)"/>
              </a:rPr>
              <a:t>Eris</a:t>
            </a:r>
            <a:r>
              <a:rPr lang="en-US" i="1">
                <a:solidFill>
                  <a:srgbClr val="666666"/>
                </a:solidFill>
                <a:latin typeface="Arial" charset="0"/>
              </a:rPr>
              <a:t> (the largest). However, many more objects could be added to the list once it has </a:t>
            </a:r>
          </a:p>
          <a:p>
            <a:pPr eaLnBrk="1" fontAlgn="t" hangingPunct="1"/>
            <a:endParaRPr lang="en-US" i="1">
              <a:solidFill>
                <a:srgbClr val="666666"/>
              </a:solidFill>
              <a:latin typeface="Arial" charset="0"/>
            </a:endParaRPr>
          </a:p>
          <a:p>
            <a:pPr eaLnBrk="1" fontAlgn="t" hangingPunct="1"/>
            <a:endParaRPr lang="en-US" i="1">
              <a:solidFill>
                <a:srgbClr val="666666"/>
              </a:solidFill>
              <a:latin typeface="Arial" charset="0"/>
            </a:endParaRPr>
          </a:p>
          <a:p>
            <a:pPr eaLnBrk="1" fontAlgn="t" hangingPunct="1"/>
            <a:endParaRPr lang="en-US" i="1">
              <a:solidFill>
                <a:srgbClr val="666666"/>
              </a:solidFill>
              <a:latin typeface="Arial" charset="0"/>
            </a:endParaRPr>
          </a:p>
          <a:p>
            <a:pPr eaLnBrk="1" fontAlgn="t" hangingPunct="1"/>
            <a:endParaRPr lang="en-US" i="1">
              <a:solidFill>
                <a:srgbClr val="666666"/>
              </a:solidFill>
              <a:latin typeface="Arial" charset="0"/>
            </a:endParaRPr>
          </a:p>
          <a:p>
            <a:pPr eaLnBrk="1" fontAlgn="t" hangingPunct="1"/>
            <a:endParaRPr lang="en-US" i="1">
              <a:solidFill>
                <a:srgbClr val="666666"/>
              </a:solidFill>
              <a:latin typeface="Arial" charset="0"/>
            </a:endParaRPr>
          </a:p>
          <a:p>
            <a:pPr eaLnBrk="1" fontAlgn="t" hangingPunct="1"/>
            <a:r>
              <a:rPr lang="en-US" i="1">
                <a:solidFill>
                  <a:srgbClr val="666666"/>
                </a:solidFill>
                <a:latin typeface="Arial" charset="0"/>
              </a:rPr>
              <a:t>Due to their similarity in size, Pluto and its satellite Charon are considered to be a double planet</a:t>
            </a:r>
          </a:p>
          <a:p>
            <a:pPr eaLnBrk="1" fontAlgn="t" hangingPunct="1"/>
            <a:endParaRPr lang="en-US" i="1">
              <a:solidFill>
                <a:srgbClr val="666666"/>
              </a:solidFill>
              <a:latin typeface="Arial" charset="0"/>
            </a:endParaRPr>
          </a:p>
          <a:p>
            <a:pPr eaLnBrk="1" fontAlgn="t" hangingPunct="1"/>
            <a:r>
              <a:rPr lang="en-US" i="1">
                <a:solidFill>
                  <a:srgbClr val="666666"/>
                </a:solidFill>
                <a:latin typeface="Arial" charset="0"/>
              </a:rPr>
              <a:t>For 28 years, Charon was the only known moon orbiting the planet Pluto. Now, Charon has company. A recent Hubble Space Telescope </a:t>
            </a:r>
            <a:r>
              <a:rPr lang="en-US" i="1">
                <a:solidFill>
                  <a:srgbClr val="666666"/>
                </a:solidFill>
                <a:latin typeface="Arial" charset="0"/>
                <a:hlinkClick r:id="rId25"/>
              </a:rPr>
              <a:t>observation</a:t>
            </a:r>
            <a:r>
              <a:rPr lang="en-US" i="1">
                <a:solidFill>
                  <a:srgbClr val="666666"/>
                </a:solidFill>
                <a:latin typeface="Arial" charset="0"/>
              </a:rPr>
              <a:t> has revealed two new moons </a:t>
            </a:r>
            <a:r>
              <a:rPr lang="en-US" i="1">
                <a:solidFill>
                  <a:srgbClr val="666666"/>
                </a:solidFill>
                <a:latin typeface="Arial" charset="0"/>
                <a:hlinkClick r:id="rId26"/>
              </a:rPr>
              <a:t>orbiting</a:t>
            </a:r>
            <a:r>
              <a:rPr lang="en-US" i="1">
                <a:solidFill>
                  <a:srgbClr val="666666"/>
                </a:solidFill>
                <a:latin typeface="Arial" charset="0"/>
              </a:rPr>
              <a:t> Pluto, the smallest planet in the solar system.</a:t>
            </a:r>
          </a:p>
          <a:p>
            <a:pPr eaLnBrk="1" fontAlgn="t" hangingPunct="1"/>
            <a:r>
              <a:rPr lang="en-US" i="1">
                <a:solidFill>
                  <a:srgbClr val="CC6600"/>
                </a:solidFill>
                <a:latin typeface="Arial" charset="0"/>
              </a:rPr>
              <a:t>Where is the Kuiper Belt?</a:t>
            </a:r>
            <a:r>
              <a:rPr lang="en-US" i="1">
                <a:solidFill>
                  <a:srgbClr val="666666"/>
                </a:solidFill>
                <a:latin typeface="Arial" charset="0"/>
              </a:rPr>
              <a:t> </a:t>
            </a:r>
          </a:p>
          <a:p>
            <a:pPr eaLnBrk="1" fontAlgn="t" hangingPunct="1"/>
            <a:r>
              <a:rPr lang="en-US" i="1">
                <a:solidFill>
                  <a:srgbClr val="666666"/>
                </a:solidFill>
                <a:latin typeface="Arial" charset="0"/>
                <a:hlinkClick r:id="rId27"/>
              </a:rPr>
              <a:t> </a:t>
            </a:r>
            <a:br>
              <a:rPr lang="en-US" i="1">
                <a:solidFill>
                  <a:srgbClr val="666666"/>
                </a:solidFill>
                <a:latin typeface="Arial" charset="0"/>
                <a:hlinkClick r:id="rId27"/>
              </a:rPr>
            </a:br>
            <a:r>
              <a:rPr lang="en-US" i="1">
                <a:solidFill>
                  <a:srgbClr val="666666"/>
                </a:solidFill>
                <a:latin typeface="Arial" charset="0"/>
                <a:hlinkClick r:id="rId27"/>
              </a:rPr>
              <a:t>SEE MORE</a:t>
            </a:r>
            <a:r>
              <a:rPr lang="en-US" i="1">
                <a:solidFill>
                  <a:srgbClr val="666666"/>
                </a:solidFill>
                <a:latin typeface="Arial" charset="0"/>
              </a:rPr>
              <a:t> </a:t>
            </a:r>
          </a:p>
          <a:p>
            <a:pPr eaLnBrk="1" fontAlgn="t" hangingPunct="1"/>
            <a:r>
              <a:rPr lang="en-US" i="1">
                <a:solidFill>
                  <a:srgbClr val="666666"/>
                </a:solidFill>
                <a:latin typeface="Arial" charset="0"/>
              </a:rPr>
              <a:t>Pluto is farther from the Sun than any of the planets. It resides in a region of space called the Kuiper (pronounced “ki-per”) Belt. Scientists believe many comets occupy the </a:t>
            </a:r>
            <a:r>
              <a:rPr lang="en-US" i="1">
                <a:solidFill>
                  <a:srgbClr val="666666"/>
                </a:solidFill>
                <a:latin typeface="Arial" charset="0"/>
                <a:hlinkClick r:id="rId28"/>
              </a:rPr>
              <a:t>Kuiper Belt</a:t>
            </a:r>
            <a:r>
              <a:rPr lang="en-US" i="1">
                <a:solidFill>
                  <a:srgbClr val="666666"/>
                </a:solidFill>
                <a:latin typeface="Arial" charset="0"/>
              </a:rPr>
              <a:t>.</a:t>
            </a:r>
          </a:p>
          <a:p>
            <a:pPr eaLnBrk="1" fontAlgn="t" hangingPunct="1"/>
            <a:r>
              <a:rPr lang="en-US" i="1">
                <a:solidFill>
                  <a:srgbClr val="705DA3"/>
                </a:solidFill>
                <a:latin typeface="Arial" charset="0"/>
              </a:rPr>
              <a:t>Hubble peeks at Pluto in 1996 </a:t>
            </a:r>
          </a:p>
          <a:p>
            <a:pPr eaLnBrk="1" fontAlgn="t" hangingPunct="1"/>
            <a:r>
              <a:rPr lang="en-US" i="1">
                <a:solidFill>
                  <a:srgbClr val="666666"/>
                </a:solidFill>
                <a:latin typeface="Arial" charset="0"/>
                <a:hlinkClick r:id="rId29"/>
              </a:rPr>
              <a:t> </a:t>
            </a:r>
            <a:br>
              <a:rPr lang="en-US" i="1">
                <a:solidFill>
                  <a:srgbClr val="666666"/>
                </a:solidFill>
                <a:latin typeface="Arial" charset="0"/>
                <a:hlinkClick r:id="rId29"/>
              </a:rPr>
            </a:br>
            <a:r>
              <a:rPr lang="en-US" i="1">
                <a:solidFill>
                  <a:srgbClr val="666666"/>
                </a:solidFill>
                <a:latin typeface="Arial" charset="0"/>
                <a:hlinkClick r:id="rId29"/>
              </a:rPr>
              <a:t>ENLARGE</a:t>
            </a:r>
            <a:r>
              <a:rPr lang="en-US" i="1">
                <a:solidFill>
                  <a:srgbClr val="666666"/>
                </a:solidFill>
                <a:latin typeface="Arial" charset="0"/>
              </a:rPr>
              <a:t> </a:t>
            </a:r>
          </a:p>
          <a:p>
            <a:pPr eaLnBrk="1" fontAlgn="t" hangingPunct="1"/>
            <a:r>
              <a:rPr lang="en-US" i="1">
                <a:solidFill>
                  <a:srgbClr val="CC6600"/>
                </a:solidFill>
                <a:latin typeface="Arial" charset="0"/>
              </a:rPr>
              <a:t>Pluto, 1996:</a:t>
            </a:r>
            <a:r>
              <a:rPr lang="en-US" i="1">
                <a:solidFill>
                  <a:srgbClr val="666666"/>
                </a:solidFill>
                <a:latin typeface="Arial" charset="0"/>
              </a:rPr>
              <a:t> The planet's best portrait </a:t>
            </a:r>
          </a:p>
          <a:p>
            <a:pPr eaLnBrk="1" fontAlgn="t" hangingPunct="1"/>
            <a:r>
              <a:rPr lang="en-US" i="1">
                <a:solidFill>
                  <a:srgbClr val="666666"/>
                </a:solidFill>
                <a:latin typeface="Arial" charset="0"/>
              </a:rPr>
              <a:t>Little is known about the makeup of this tiny planet. In 1996, the Hubble Space Telescope observed Pluto. The pictures revealed that Pluto’s surface is more complex than scientists had imagined, with large-scale features, including icy-bright polar caps.</a:t>
            </a:r>
          </a:p>
          <a:p>
            <a:pPr eaLnBrk="1" fontAlgn="t" hangingPunct="1"/>
            <a:r>
              <a:rPr lang="en-US" i="1">
                <a:solidFill>
                  <a:srgbClr val="666666"/>
                </a:solidFill>
                <a:latin typeface="Arial" charset="0"/>
              </a:rPr>
              <a:t>Pluto is the only planet in the solar system that has not been visited by a spacecraft. In January 2006, NASA launched the New Horizons mission to Pluto and the Kuiper Belt, but it will take more than nine years for the spacecraft to arrive at its targets.</a:t>
            </a:r>
          </a:p>
          <a:p>
            <a:pPr eaLnBrk="1" fontAlgn="t" hangingPunct="1"/>
            <a:r>
              <a:rPr lang="en-US" i="1">
                <a:solidFill>
                  <a:srgbClr val="705DA3"/>
                </a:solidFill>
                <a:latin typeface="Arial" charset="0"/>
              </a:rPr>
              <a:t>Pluto moon hunt in 2005 </a:t>
            </a:r>
          </a:p>
          <a:p>
            <a:pPr eaLnBrk="1" fontAlgn="t" hangingPunct="1"/>
            <a:r>
              <a:rPr lang="en-US" i="1">
                <a:solidFill>
                  <a:srgbClr val="666666"/>
                </a:solidFill>
                <a:latin typeface="Arial" charset="0"/>
                <a:hlinkClick r:id="rId30"/>
              </a:rPr>
              <a:t> </a:t>
            </a:r>
            <a:br>
              <a:rPr lang="en-US" i="1">
                <a:solidFill>
                  <a:srgbClr val="666666"/>
                </a:solidFill>
                <a:latin typeface="Arial" charset="0"/>
                <a:hlinkClick r:id="rId30"/>
              </a:rPr>
            </a:br>
            <a:r>
              <a:rPr lang="en-US" i="1">
                <a:solidFill>
                  <a:srgbClr val="666666"/>
                </a:solidFill>
                <a:latin typeface="Arial" charset="0"/>
                <a:hlinkClick r:id="rId30"/>
              </a:rPr>
              <a:t>ENLARGE</a:t>
            </a:r>
            <a:r>
              <a:rPr lang="en-US" i="1">
                <a:solidFill>
                  <a:srgbClr val="666666"/>
                </a:solidFill>
                <a:latin typeface="Arial" charset="0"/>
              </a:rPr>
              <a:t> </a:t>
            </a:r>
          </a:p>
          <a:p>
            <a:pPr eaLnBrk="1" fontAlgn="t" hangingPunct="1"/>
            <a:r>
              <a:rPr lang="en-US" i="1">
                <a:solidFill>
                  <a:srgbClr val="CC6600"/>
                </a:solidFill>
                <a:latin typeface="Arial" charset="0"/>
              </a:rPr>
              <a:t>Pluto, 2005:</a:t>
            </a:r>
            <a:br>
              <a:rPr lang="en-US" i="1">
                <a:solidFill>
                  <a:srgbClr val="CC6600"/>
                </a:solidFill>
                <a:latin typeface="Arial" charset="0"/>
              </a:rPr>
            </a:br>
            <a:r>
              <a:rPr lang="en-US" i="1">
                <a:solidFill>
                  <a:srgbClr val="666666"/>
                </a:solidFill>
                <a:latin typeface="Arial" charset="0"/>
              </a:rPr>
              <a:t>Possible new</a:t>
            </a:r>
            <a:br>
              <a:rPr lang="en-US" i="1">
                <a:solidFill>
                  <a:srgbClr val="666666"/>
                </a:solidFill>
                <a:latin typeface="Arial" charset="0"/>
              </a:rPr>
            </a:br>
            <a:r>
              <a:rPr lang="en-US" i="1">
                <a:solidFill>
                  <a:srgbClr val="666666"/>
                </a:solidFill>
                <a:latin typeface="Arial" charset="0"/>
              </a:rPr>
              <a:t>moons </a:t>
            </a:r>
          </a:p>
          <a:p>
            <a:pPr eaLnBrk="1" fontAlgn="t" hangingPunct="1"/>
            <a:r>
              <a:rPr lang="en-US" i="1">
                <a:solidFill>
                  <a:srgbClr val="666666"/>
                </a:solidFill>
                <a:latin typeface="Arial" charset="0"/>
              </a:rPr>
              <a:t>In anticipation of the New Horizons mission, </a:t>
            </a:r>
            <a:r>
              <a:rPr lang="en-US" i="1">
                <a:solidFill>
                  <a:srgbClr val="666666"/>
                </a:solidFill>
                <a:latin typeface="Arial" charset="0"/>
                <a:hlinkClick r:id="rId31"/>
              </a:rPr>
              <a:t>astronomers</a:t>
            </a:r>
            <a:r>
              <a:rPr lang="en-US" i="1">
                <a:solidFill>
                  <a:srgbClr val="666666"/>
                </a:solidFill>
                <a:latin typeface="Arial" charset="0"/>
              </a:rPr>
              <a:t> used the Hubble telescope in May 2005 to hunt for moons in Pluto’s vast outer region. Many other telescopes had studied the region close to Pluto, but none had found anything interesting. To the surprise of astronomers, the Hubble snapshots revealed two objects close to Pluto that had never before been noticed. </a:t>
            </a:r>
          </a:p>
          <a:p>
            <a:pPr eaLnBrk="1" fontAlgn="t" hangingPunct="1"/>
            <a:r>
              <a:rPr lang="en-US" i="1">
                <a:solidFill>
                  <a:srgbClr val="666666"/>
                </a:solidFill>
                <a:latin typeface="Arial" charset="0"/>
              </a:rPr>
              <a:t>The newly-discovered objects were much smaller than Charon. Charon is about half Pluto’s size. The two new objects were about twice as far away from Pluto as Charon, but still close to the planet. </a:t>
            </a:r>
          </a:p>
          <a:p>
            <a:pPr eaLnBrk="1" fontAlgn="t" hangingPunct="1"/>
            <a:r>
              <a:rPr lang="en-US" i="1">
                <a:solidFill>
                  <a:srgbClr val="666666"/>
                </a:solidFill>
                <a:latin typeface="Arial" charset="0"/>
              </a:rPr>
              <a:t>A second image of Pluto taken three days later showed the objects in the same area. Scientists thought the objects were two new moons. However, they had to confirm that the objects really were moons and not just icy rocks from the Kuiper Belt that were passing by Pluto. Before a new moon can be validated, astronomers must establish its orbit, or path around the planet, by making another observation.</a:t>
            </a:r>
          </a:p>
          <a:p>
            <a:pPr eaLnBrk="1" fontAlgn="t" hangingPunct="1"/>
            <a:r>
              <a:rPr lang="en-US" i="1">
                <a:solidFill>
                  <a:srgbClr val="705DA3"/>
                </a:solidFill>
                <a:latin typeface="Arial" charset="0"/>
              </a:rPr>
              <a:t>Findings confirmed </a:t>
            </a:r>
          </a:p>
          <a:p>
            <a:pPr eaLnBrk="1" fontAlgn="t" hangingPunct="1"/>
            <a:r>
              <a:rPr lang="en-US" i="1">
                <a:solidFill>
                  <a:srgbClr val="666666"/>
                </a:solidFill>
                <a:latin typeface="Arial" charset="0"/>
                <a:hlinkClick r:id="rId32"/>
              </a:rPr>
              <a:t> </a:t>
            </a:r>
            <a:br>
              <a:rPr lang="en-US" i="1">
                <a:solidFill>
                  <a:srgbClr val="666666"/>
                </a:solidFill>
                <a:latin typeface="Arial" charset="0"/>
                <a:hlinkClick r:id="rId32"/>
              </a:rPr>
            </a:br>
            <a:r>
              <a:rPr lang="en-US" i="1">
                <a:solidFill>
                  <a:srgbClr val="666666"/>
                </a:solidFill>
                <a:latin typeface="Arial" charset="0"/>
                <a:hlinkClick r:id="rId32"/>
              </a:rPr>
              <a:t>ENLARGE</a:t>
            </a:r>
            <a:r>
              <a:rPr lang="en-US" i="1">
                <a:solidFill>
                  <a:srgbClr val="666666"/>
                </a:solidFill>
                <a:latin typeface="Arial" charset="0"/>
              </a:rPr>
              <a:t> </a:t>
            </a:r>
          </a:p>
          <a:p>
            <a:pPr eaLnBrk="1" fontAlgn="t" hangingPunct="1"/>
            <a:r>
              <a:rPr lang="en-US" i="1">
                <a:solidFill>
                  <a:srgbClr val="CC6600"/>
                </a:solidFill>
                <a:latin typeface="Arial" charset="0"/>
              </a:rPr>
              <a:t>Pluto, 2006:</a:t>
            </a:r>
            <a:br>
              <a:rPr lang="en-US" i="1">
                <a:solidFill>
                  <a:srgbClr val="CC6600"/>
                </a:solidFill>
                <a:latin typeface="Arial" charset="0"/>
              </a:rPr>
            </a:br>
            <a:r>
              <a:rPr lang="en-US" i="1">
                <a:solidFill>
                  <a:srgbClr val="666666"/>
                </a:solidFill>
                <a:latin typeface="Arial" charset="0"/>
              </a:rPr>
              <a:t>Hubble Space Telescope confirms two new moons</a:t>
            </a:r>
            <a:br>
              <a:rPr lang="en-US" i="1">
                <a:solidFill>
                  <a:srgbClr val="666666"/>
                </a:solidFill>
                <a:latin typeface="Arial" charset="0"/>
              </a:rPr>
            </a:br>
            <a:r>
              <a:rPr lang="en-US" i="1">
                <a:solidFill>
                  <a:srgbClr val="666666"/>
                </a:solidFill>
                <a:latin typeface="Arial" charset="0"/>
              </a:rPr>
              <a:t>for Pluto </a:t>
            </a:r>
          </a:p>
          <a:p>
            <a:pPr eaLnBrk="1" fontAlgn="t" hangingPunct="1"/>
            <a:r>
              <a:rPr lang="en-US" i="1">
                <a:solidFill>
                  <a:srgbClr val="666666"/>
                </a:solidFill>
                <a:latin typeface="Arial" charset="0"/>
              </a:rPr>
              <a:t>Scientists used the Hubble telescope in February 2006 to search again for these suspected moons — and found them. Finding the moons in the positions predicted from their orbits meant they are valid moons.</a:t>
            </a:r>
          </a:p>
          <a:p>
            <a:pPr eaLnBrk="1" fontAlgn="t" hangingPunct="1"/>
            <a:r>
              <a:rPr lang="en-US" i="1">
                <a:solidFill>
                  <a:srgbClr val="705DA3"/>
                </a:solidFill>
                <a:latin typeface="Arial" charset="0"/>
              </a:rPr>
              <a:t>Where did they come from? </a:t>
            </a:r>
          </a:p>
          <a:p>
            <a:pPr eaLnBrk="1" fontAlgn="t" hangingPunct="1"/>
            <a:r>
              <a:rPr lang="en-US" i="1">
                <a:solidFill>
                  <a:srgbClr val="666666"/>
                </a:solidFill>
                <a:latin typeface="Arial" charset="0"/>
              </a:rPr>
              <a:t>It was possible that the two new moons were icy rocks from the Kuiper Belt that had been “captured” by Pluto — attracted into orbit by Pluto’s </a:t>
            </a:r>
            <a:r>
              <a:rPr lang="en-US" i="1">
                <a:solidFill>
                  <a:srgbClr val="666666"/>
                </a:solidFill>
                <a:latin typeface="Arial" charset="0"/>
                <a:hlinkClick r:id="rId33"/>
              </a:rPr>
              <a:t>gravity</a:t>
            </a:r>
            <a:r>
              <a:rPr lang="en-US" i="1">
                <a:solidFill>
                  <a:srgbClr val="666666"/>
                </a:solidFill>
                <a:latin typeface="Arial" charset="0"/>
              </a:rPr>
              <a:t>. However, scientists discovered that the new moons and the “old” moon, Charon, orbit Pluto in the same way. From this information, astronomers think all three moons formed at the same time as Pluto.</a:t>
            </a:r>
          </a:p>
          <a:p>
            <a:pPr eaLnBrk="1" fontAlgn="t" hangingPunct="1"/>
            <a:r>
              <a:rPr lang="en-US" i="1">
                <a:solidFill>
                  <a:srgbClr val="666666"/>
                </a:solidFill>
                <a:latin typeface="Arial" charset="0"/>
              </a:rPr>
              <a:t>The confirmation of the new moons makes Pluto the first Kuiper Belt resident known to have more than one moon.</a:t>
            </a:r>
          </a:p>
          <a:p>
            <a:pPr eaLnBrk="1" hangingPunct="1"/>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CAE87C06-F365-4543-BEF4-1681FBDD0E9A}" type="slidenum">
              <a:rPr lang="en-US"/>
              <a:pPr/>
              <a:t>66</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r>
              <a:rPr lang="en-US"/>
              <a:t>What are those unusual plates on Mars? A </a:t>
            </a:r>
            <a:r>
              <a:rPr lang="en-US">
                <a:hlinkClick r:id="rId3"/>
              </a:rPr>
              <a:t>leading current interpretation</a:t>
            </a:r>
            <a:r>
              <a:rPr lang="en-US"/>
              <a:t> holds that they are blocks of ice floating on a recently frozen sea covered by dust. The unusual plates were photographed recently by the </a:t>
            </a:r>
            <a:r>
              <a:rPr lang="en-US">
                <a:hlinkClick r:id="rId4"/>
              </a:rPr>
              <a:t>European Space Agency</a:t>
            </a:r>
            <a:r>
              <a:rPr lang="en-US"/>
              <a:t>'s </a:t>
            </a:r>
            <a:r>
              <a:rPr lang="en-US">
                <a:hlinkClick r:id="rId5"/>
              </a:rPr>
              <a:t>Mars Express</a:t>
            </a:r>
            <a:r>
              <a:rPr lang="en-US"/>
              <a:t> spacecraft currently orbiting </a:t>
            </a:r>
            <a:r>
              <a:rPr lang="en-US">
                <a:hlinkClick r:id="rId6"/>
              </a:rPr>
              <a:t>Mars</a:t>
            </a:r>
            <a:r>
              <a:rPr lang="en-US"/>
              <a:t>. Oddly, the region lies near the </a:t>
            </a:r>
            <a:r>
              <a:rPr lang="en-US">
                <a:hlinkClick r:id="rId7"/>
              </a:rPr>
              <a:t>Martian equator</a:t>
            </a:r>
            <a:r>
              <a:rPr lang="en-US"/>
              <a:t> and not near either of Mars' </a:t>
            </a:r>
            <a:r>
              <a:rPr lang="en-US">
                <a:hlinkClick r:id="rId8"/>
              </a:rPr>
              <a:t>frozen polar caps</a:t>
            </a:r>
            <a:r>
              <a:rPr lang="en-US"/>
              <a:t>. Without being covered by </a:t>
            </a:r>
            <a:r>
              <a:rPr lang="en-US">
                <a:hlinkClick r:id="rId9"/>
              </a:rPr>
              <a:t>dust</a:t>
            </a:r>
            <a:r>
              <a:rPr lang="en-US"/>
              <a:t>, any water or ice near away from the poles would quickly </a:t>
            </a:r>
            <a:r>
              <a:rPr lang="en-US">
                <a:hlinkClick r:id="rId10"/>
              </a:rPr>
              <a:t>evaporate</a:t>
            </a:r>
            <a:r>
              <a:rPr lang="en-US"/>
              <a:t> right into the </a:t>
            </a:r>
            <a:r>
              <a:rPr lang="en-US">
                <a:hlinkClick r:id="rId11"/>
              </a:rPr>
              <a:t>atmosphere</a:t>
            </a:r>
            <a:r>
              <a:rPr lang="en-US"/>
              <a:t>. Evidence that the </a:t>
            </a:r>
            <a:r>
              <a:rPr lang="en-US">
                <a:hlinkClick r:id="rId12"/>
              </a:rPr>
              <a:t>above-imaged</a:t>
            </a:r>
            <a:r>
              <a:rPr lang="en-US"/>
              <a:t> plates really are dust-covered water-ice includes a similarity in appearance to </a:t>
            </a:r>
            <a:r>
              <a:rPr lang="en-US">
                <a:hlinkClick r:id="rId13"/>
              </a:rPr>
              <a:t>ice blocks off Earth's Antarctica</a:t>
            </a:r>
            <a:r>
              <a:rPr lang="en-US"/>
              <a:t>, nearby surface fractures from which underground water could have flowed, and the shallow depth of the </a:t>
            </a:r>
            <a:r>
              <a:rPr lang="en-US">
                <a:hlinkClick r:id="rId14"/>
              </a:rPr>
              <a:t>craters</a:t>
            </a:r>
            <a:r>
              <a:rPr lang="en-US"/>
              <a:t> indicating that something is filling them in. If correct, the low abundance of craters indicates that water may have flowed on </a:t>
            </a:r>
            <a:r>
              <a:rPr lang="en-US">
                <a:hlinkClick r:id="rId15"/>
              </a:rPr>
              <a:t>Mars</a:t>
            </a:r>
            <a:r>
              <a:rPr lang="en-US"/>
              <a:t> as recently as five million years ago. </a:t>
            </a:r>
          </a:p>
          <a:p>
            <a:pPr eaLnBrk="1" hangingPunct="1"/>
            <a:r>
              <a:rPr lang="en-US"/>
              <a:t>Mounting evidence that Ancient Mars was wet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2CA77CD-AAE4-7347-9F6B-FA5CF17A4612}" type="slidenum">
              <a:rPr lang="en-US"/>
              <a:pPr>
                <a:defRPr/>
              </a:pPr>
              <a:t>‹#›</a:t>
            </a:fld>
            <a:endParaRPr lang="en-US"/>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E6E051C-E834-1F4C-BB52-3DB5AA1CB902}" type="slidenum">
              <a:rPr lang="en-US"/>
              <a:pPr>
                <a:defRPr/>
              </a:pPr>
              <a:t>‹#›</a:t>
            </a:fld>
            <a:endParaRPr lang="en-US"/>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913DB05-5562-644C-9311-A25E150C3E4F}" type="slidenum">
              <a:rPr lang="en-US"/>
              <a:pPr>
                <a:defRPr/>
              </a:pPr>
              <a:t>‹#›</a:t>
            </a:fld>
            <a:endParaRPr lang="en-US"/>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56DD6CB-FABA-854C-98FD-47C83523E626}" type="slidenum">
              <a:rPr lang="en-US"/>
              <a:pPr>
                <a:defRPr/>
              </a:pPr>
              <a:t>‹#›</a:t>
            </a:fld>
            <a:endParaRPr lang="en-US"/>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5CDD653-79FD-154F-93DD-CD7133AB3E9D}" type="slidenum">
              <a:rPr lang="en-US"/>
              <a:pPr>
                <a:defRPr/>
              </a:pPr>
              <a:t>‹#›</a:t>
            </a:fld>
            <a:endParaRPr lang="en-US"/>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4F08DA9-B74D-E14C-B11D-E7B7C8508A02}" type="slidenum">
              <a:rPr lang="en-US"/>
              <a:pPr>
                <a:defRPr/>
              </a:pPr>
              <a:t>‹#›</a:t>
            </a:fld>
            <a:endParaRPr lang="en-US"/>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8CBEADD-1629-4C4C-B081-4D4CE757EF4F}" type="slidenum">
              <a:rPr lang="en-US"/>
              <a:pPr>
                <a:defRPr/>
              </a:pPr>
              <a:t>‹#›</a:t>
            </a:fld>
            <a:endParaRPr lang="en-US"/>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3D7E363-E874-2942-9E82-A567568FFCAE}" type="slidenum">
              <a:rPr lang="en-US"/>
              <a:pPr>
                <a:defRPr/>
              </a:pPr>
              <a:t>‹#›</a:t>
            </a:fld>
            <a:endParaRPr lang="en-US"/>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7F9C665-591D-5345-A644-53A7A2D94127}" type="slidenum">
              <a:rPr lang="en-US"/>
              <a:pPr>
                <a:defRPr/>
              </a:pPr>
              <a:t>‹#›</a:t>
            </a:fld>
            <a:endParaRPr lang="en-US"/>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584FC50-C8AC-9949-B44A-2B546BE68A85}" type="slidenum">
              <a:rPr lang="en-US"/>
              <a:pPr>
                <a:defRPr/>
              </a:pPr>
              <a:t>‹#›</a:t>
            </a:fld>
            <a:endParaRPr lang="en-US"/>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469354A-82C2-584D-B145-946A709953B2}" type="slidenum">
              <a:rPr lang="en-US"/>
              <a:pPr>
                <a:defRPr/>
              </a:pPr>
              <a:t>‹#›</a:t>
            </a:fld>
            <a:endParaRPr lang="en-US"/>
          </a:p>
        </p:txBody>
      </p:sp>
    </p:spTree>
  </p:cSld>
  <p:clrMapOvr>
    <a:masterClrMapping/>
  </p:clrMapOvr>
  <p:transition>
    <p:dissolve/>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B59BFBA-BA3E-CA41-93EF-16350400BDAF}" type="slidenum">
              <a:rPr lang="en-US"/>
              <a:pPr>
                <a:defRPr/>
              </a:pPr>
              <a:t>‹#›</a:t>
            </a:fld>
            <a:endParaRPr lang="en-US"/>
          </a:p>
        </p:txBody>
      </p:sp>
    </p:spTree>
  </p:cSld>
  <p:clrMapOvr>
    <a:masterClrMapping/>
  </p:clrMapOvr>
  <p:transition>
    <p:dissolve/>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8BCF8B5-FFDB-7449-B0AB-4880C10726AE}" type="slidenum">
              <a:rPr lang="en-US"/>
              <a:pPr>
                <a:defRPr/>
              </a:pPr>
              <a:t>‹#›</a:t>
            </a:fld>
            <a:endParaRPr lang="en-US"/>
          </a:p>
        </p:txBody>
      </p:sp>
    </p:spTree>
  </p:cSld>
  <p:clrMapOvr>
    <a:masterClrMapping/>
  </p:clrMapOvr>
  <p:transition>
    <p:dissolve/>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D3D8FDB-5E4B-4E41-81D6-96BDB9126B0B}" type="slidenum">
              <a:rPr lang="en-US"/>
              <a:pPr>
                <a:defRPr/>
              </a:pPr>
              <a:t>‹#›</a:t>
            </a:fld>
            <a:endParaRPr lang="en-US"/>
          </a:p>
        </p:txBody>
      </p:sp>
    </p:spTree>
  </p:cSld>
  <p:clrMapOvr>
    <a:masterClrMapping/>
  </p:clrMapOvr>
  <p:transition>
    <p:dissolve/>
  </p:transition>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BCEB6919-07AA-6B41-9794-9EC13C1646D3}" type="slidenum">
              <a:rPr lang="en-US"/>
              <a:pPr>
                <a:defRPr/>
              </a:pPr>
              <a:t>‹#›</a:t>
            </a:fld>
            <a:endParaRPr lang="en-US"/>
          </a:p>
        </p:txBody>
      </p:sp>
    </p:spTree>
  </p:cSld>
  <p:clrMapOvr>
    <a:masterClrMapping/>
  </p:clrMapOvr>
  <p:transition>
    <p:dissolve/>
  </p:transition>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685800" y="41148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A7139C90-23EB-EE4D-A09C-EEEF5DA0F3AC}" type="slidenum">
              <a:rPr lang="en-US"/>
              <a:pPr>
                <a:defRPr/>
              </a:pPr>
              <a:t>‹#›</a:t>
            </a:fld>
            <a:endParaRPr lang="en-US"/>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000066"/>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i="0">
                <a:solidFill>
                  <a:schemeClr val="tx1"/>
                </a:solidFill>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i="0">
                <a:solidFill>
                  <a:schemeClr val="tx1"/>
                </a:solidFill>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i="0">
                <a:solidFill>
                  <a:schemeClr val="tx1"/>
                </a:solidFill>
              </a:defRPr>
            </a:lvl1pPr>
          </a:lstStyle>
          <a:p>
            <a:pPr>
              <a:defRPr/>
            </a:pPr>
            <a:fld id="{20E2B0A9-F5B2-C547-B1C0-3AAE0B22BD0D}"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 r:id="rId12"/>
    <p:sldLayoutId r:id="rId13"/>
    <p:sldLayoutId r:id="rId14"/>
    <p:sldLayoutId r:id="rId15"/>
    <p:sldLayoutId r:id="rId16"/>
  </p:sldLayoutIdLst>
  <p:transition>
    <p:dissolve/>
  </p:transition>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1.jpeg"/><Relationship Id="rId1" Type="http://schemas.openxmlformats.org/officeDocument/2006/relationships/themeOverride" Target="../theme/themeOverride1.xml"/><Relationship Id="rId2"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audio" Target="../media/audio1.bin"/><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4" Type="http://schemas.openxmlformats.org/officeDocument/2006/relationships/image" Target="../media/image11.jpeg"/><Relationship Id="rId1" Type="http://schemas.openxmlformats.org/officeDocument/2006/relationships/themeOverride" Target="../theme/themeOverride2.x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2.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image" Target="../media/image13.jpeg"/><Relationship Id="rId5" Type="http://schemas.openxmlformats.org/officeDocument/2006/relationships/oleObject" Target="../embeddings/oleObject1.bin"/><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8.jpe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4" Type="http://schemas.openxmlformats.org/officeDocument/2006/relationships/image" Target="../media/image19.png"/><Relationship Id="rId1" Type="http://schemas.openxmlformats.org/officeDocument/2006/relationships/video" Target="file://localhost/Users/labastro/SSN/More%20images/T195_20031028_X17b.mov" TargetMode="External"/><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video" Target="file://localhost/Users/labastro/Downloads/STEREO%20HI%201%20-%202012-01-15.mp4" TargetMode="External"/><Relationship Id="rId2" Type="http://schemas.openxmlformats.org/officeDocument/2006/relationships/slideLayout" Target="../slideLayouts/slideLayout2.xml"/><Relationship Id="rId3"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4" Type="http://schemas.openxmlformats.org/officeDocument/2006/relationships/oleObject" Target="../embeddings/oleObject2.bin"/><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2.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23.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5.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6.jpeg"/></Relationships>
</file>

<file path=ppt/slides/_rels/slide38.xml.rels><?xml version="1.0" encoding="UTF-8" standalone="yes"?>
<Relationships xmlns="http://schemas.openxmlformats.org/package/2006/relationships"><Relationship Id="rId3" Type="http://schemas.openxmlformats.org/officeDocument/2006/relationships/audio" Target="../media/audio2.bin"/><Relationship Id="rId4" Type="http://schemas.openxmlformats.org/officeDocument/2006/relationships/image" Target="../media/image27.png"/><Relationship Id="rId1" Type="http://schemas.openxmlformats.org/officeDocument/2006/relationships/slideLayout" Target="../slideLayouts/slideLayout13.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3" Type="http://schemas.openxmlformats.org/officeDocument/2006/relationships/audio" Target="../media/audio2.bin"/><Relationship Id="rId4" Type="http://schemas.openxmlformats.org/officeDocument/2006/relationships/image" Target="../media/image28.jpeg"/><Relationship Id="rId1" Type="http://schemas.openxmlformats.org/officeDocument/2006/relationships/slideLayout" Target="../slideLayouts/slideLayout13.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29.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30.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4" Type="http://schemas.openxmlformats.org/officeDocument/2006/relationships/oleObject" Target="../embeddings/oleObject3.bin"/><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4" Type="http://schemas.openxmlformats.org/officeDocument/2006/relationships/oleObject" Target="../embeddings/oleObject4.bin"/><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3.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4" Type="http://schemas.openxmlformats.org/officeDocument/2006/relationships/oleObject" Target="../embeddings/oleObject5.bin"/><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5.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36.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37.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4" Type="http://schemas.openxmlformats.org/officeDocument/2006/relationships/oleObject" Target="???" TargetMode="External"/><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39.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3.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4" Type="http://schemas.openxmlformats.org/officeDocument/2006/relationships/oleObject" Target="../embeddings/oleObject6.bin"/><Relationship Id="rId1" Type="http://schemas.openxmlformats.org/officeDocument/2006/relationships/vmlDrawing" Target="../drawings/vmlDrawing7.vml"/><Relationship Id="rId2"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1.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42.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4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7.xml"/><Relationship Id="rId4" Type="http://schemas.openxmlformats.org/officeDocument/2006/relationships/oleObject" Target="../embeddings/oleObject7.bin"/><Relationship Id="rId5" Type="http://schemas.openxmlformats.org/officeDocument/2006/relationships/image" Target="../media/image45.jpeg"/><Relationship Id="rId1" Type="http://schemas.openxmlformats.org/officeDocument/2006/relationships/vmlDrawing" Target="../drawings/vmlDrawing8.vml"/><Relationship Id="rId2"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58.xml"/><Relationship Id="rId4" Type="http://schemas.openxmlformats.org/officeDocument/2006/relationships/oleObject" Target="../embeddings/oleObject8.bin"/><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59.xml"/><Relationship Id="rId4" Type="http://schemas.openxmlformats.org/officeDocument/2006/relationships/oleObject" Target="../embeddings/oleObject9.bin"/><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48.jpe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1.xml"/><Relationship Id="rId4" Type="http://schemas.openxmlformats.org/officeDocument/2006/relationships/oleObject" Target="../embeddings/oleObject10.bin"/><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0482" name="Picture 2" descr="shooting_star"/>
          <p:cNvPicPr>
            <a:picLocks noChangeAspect="1" noChangeArrowheads="1"/>
          </p:cNvPicPr>
          <p:nvPr/>
        </p:nvPicPr>
        <p:blipFill>
          <a:blip r:embed="rId4"/>
          <a:srcRect/>
          <a:stretch>
            <a:fillRect/>
          </a:stretch>
        </p:blipFill>
        <p:spPr bwMode="auto">
          <a:xfrm>
            <a:off x="-457200" y="0"/>
            <a:ext cx="10024091" cy="6858000"/>
          </a:xfrm>
          <a:prstGeom prst="rect">
            <a:avLst/>
          </a:prstGeom>
          <a:noFill/>
          <a:ln w="9525">
            <a:noFill/>
            <a:miter lim="800000"/>
            <a:headEnd/>
            <a:tailEnd/>
          </a:ln>
        </p:spPr>
      </p:pic>
      <p:sp>
        <p:nvSpPr>
          <p:cNvPr id="20483" name="Text Box 3"/>
          <p:cNvSpPr txBox="1">
            <a:spLocks noChangeArrowheads="1"/>
          </p:cNvSpPr>
          <p:nvPr/>
        </p:nvSpPr>
        <p:spPr bwMode="auto">
          <a:xfrm>
            <a:off x="0" y="1676400"/>
            <a:ext cx="9593263" cy="3786188"/>
          </a:xfrm>
          <a:prstGeom prst="rect">
            <a:avLst/>
          </a:prstGeom>
          <a:noFill/>
          <a:ln w="9525">
            <a:noFill/>
            <a:miter lim="800000"/>
            <a:headEnd/>
            <a:tailEnd/>
          </a:ln>
        </p:spPr>
        <p:txBody>
          <a:bodyPr>
            <a:prstTxWarp prst="textNoShape">
              <a:avLst/>
            </a:prstTxWarp>
            <a:spAutoFit/>
          </a:bodyPr>
          <a:lstStyle/>
          <a:p>
            <a:r>
              <a:rPr lang="en-US" b="1" i="0" dirty="0">
                <a:solidFill>
                  <a:srgbClr val="FFFF00"/>
                </a:solidFill>
              </a:rPr>
              <a:t>        Wanderers in the Night Sky</a:t>
            </a:r>
          </a:p>
          <a:p>
            <a:r>
              <a:rPr lang="en-US" b="1" i="0" dirty="0">
                <a:solidFill>
                  <a:srgbClr val="FFFF00"/>
                </a:solidFill>
              </a:rPr>
              <a:t>          </a:t>
            </a:r>
          </a:p>
          <a:p>
            <a:r>
              <a:rPr lang="en-US" b="1" i="0" dirty="0">
                <a:solidFill>
                  <a:srgbClr val="FFFF00"/>
                </a:solidFill>
              </a:rPr>
              <a:t>                            by</a:t>
            </a:r>
          </a:p>
          <a:p>
            <a:r>
              <a:rPr lang="en-US" b="1" i="0" dirty="0">
                <a:solidFill>
                  <a:srgbClr val="FFFF00"/>
                </a:solidFill>
              </a:rPr>
              <a:t>                       </a:t>
            </a:r>
            <a:r>
              <a:rPr lang="en-US" sz="3200" b="1" i="0" dirty="0" err="1">
                <a:solidFill>
                  <a:srgbClr val="FFFF00"/>
                </a:solidFill>
              </a:rPr>
              <a:t>Priya</a:t>
            </a:r>
            <a:r>
              <a:rPr lang="en-US" sz="3200" b="1" i="0" dirty="0">
                <a:solidFill>
                  <a:srgbClr val="FFFF00"/>
                </a:solidFill>
              </a:rPr>
              <a:t> Desai</a:t>
            </a:r>
          </a:p>
          <a:p>
            <a:endParaRPr lang="en-US" sz="3200" b="1" i="0" dirty="0">
              <a:solidFill>
                <a:srgbClr val="FFFF00"/>
              </a:solidFill>
            </a:endParaRPr>
          </a:p>
          <a:p>
            <a:r>
              <a:rPr lang="en-US" sz="3200" b="1" i="0" dirty="0">
                <a:solidFill>
                  <a:srgbClr val="FFFF00"/>
                </a:solidFill>
              </a:rPr>
              <a:t>                          Stanford University</a:t>
            </a:r>
          </a:p>
        </p:txBody>
      </p:sp>
    </p:spTree>
  </p:cSld>
  <p:clrMapOvr>
    <a:overrideClrMapping bg1="dk2" tx1="lt1" bg2="dk1" tx2="lt2" accent1="accent1" accent2="accent2" accent3="accent3" accent4="accent4" accent5="accent5" accent6="accent6" hlink="hlink" folHlink="folHlink"/>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0482" name="Picture 2" descr="shooting_star"/>
          <p:cNvPicPr>
            <a:picLocks noChangeAspect="1" noChangeArrowheads="1"/>
          </p:cNvPicPr>
          <p:nvPr/>
        </p:nvPicPr>
        <p:blipFill>
          <a:blip r:embed="rId3"/>
          <a:srcRect/>
          <a:stretch>
            <a:fillRect/>
          </a:stretch>
        </p:blipFill>
        <p:spPr bwMode="auto">
          <a:xfrm>
            <a:off x="-868406" y="0"/>
            <a:ext cx="10740097" cy="6858000"/>
          </a:xfrm>
          <a:prstGeom prst="rect">
            <a:avLst/>
          </a:prstGeom>
          <a:noFill/>
          <a:ln w="9525">
            <a:noFill/>
            <a:miter lim="800000"/>
            <a:headEnd/>
            <a:tailEnd/>
          </a:ln>
        </p:spPr>
      </p:pic>
      <p:sp>
        <p:nvSpPr>
          <p:cNvPr id="20483" name="Text Box 3"/>
          <p:cNvSpPr txBox="1">
            <a:spLocks noChangeArrowheads="1"/>
          </p:cNvSpPr>
          <p:nvPr/>
        </p:nvSpPr>
        <p:spPr bwMode="auto">
          <a:xfrm>
            <a:off x="0" y="1676400"/>
            <a:ext cx="9593263" cy="1446550"/>
          </a:xfrm>
          <a:prstGeom prst="rect">
            <a:avLst/>
          </a:prstGeom>
          <a:noFill/>
          <a:ln w="9525">
            <a:noFill/>
            <a:miter lim="800000"/>
            <a:headEnd/>
            <a:tailEnd/>
          </a:ln>
        </p:spPr>
        <p:txBody>
          <a:bodyPr>
            <a:prstTxWarp prst="textNoShape">
              <a:avLst/>
            </a:prstTxWarp>
            <a:spAutoFit/>
          </a:bodyPr>
          <a:lstStyle/>
          <a:p>
            <a:r>
              <a:rPr lang="en-US" b="1" i="0" dirty="0">
                <a:solidFill>
                  <a:srgbClr val="FFFF00"/>
                </a:solidFill>
              </a:rPr>
              <a:t>        Wanderers in the Night Sky</a:t>
            </a:r>
          </a:p>
          <a:p>
            <a:r>
              <a:rPr lang="en-US" b="1" i="0" dirty="0">
                <a:solidFill>
                  <a:srgbClr val="FFFF00"/>
                </a:solidFill>
              </a:rPr>
              <a:t>         </a:t>
            </a:r>
            <a:r>
              <a:rPr lang="en-US" b="1" i="0" dirty="0" smtClean="0">
                <a:solidFill>
                  <a:srgbClr val="FFFF00"/>
                </a:solidFill>
              </a:rPr>
              <a:t> </a:t>
            </a:r>
            <a:endParaRPr lang="en-US" b="1" i="0" dirty="0">
              <a:solidFill>
                <a:srgbClr val="FFFF00"/>
              </a:solidFill>
            </a:endParaRPr>
          </a:p>
        </p:txBody>
      </p:sp>
      <p:sp>
        <p:nvSpPr>
          <p:cNvPr id="4" name="TextBox 3"/>
          <p:cNvSpPr txBox="1"/>
          <p:nvPr/>
        </p:nvSpPr>
        <p:spPr>
          <a:xfrm>
            <a:off x="1981200" y="4876800"/>
            <a:ext cx="5867400" cy="769441"/>
          </a:xfrm>
          <a:prstGeom prst="rect">
            <a:avLst/>
          </a:prstGeom>
          <a:noFill/>
        </p:spPr>
        <p:txBody>
          <a:bodyPr wrap="square" rtlCol="0">
            <a:spAutoFit/>
          </a:bodyPr>
          <a:lstStyle/>
          <a:p>
            <a:r>
              <a:rPr lang="en-US" dirty="0" smtClean="0"/>
              <a:t>But what if you get lost ?</a:t>
            </a:r>
          </a:p>
        </p:txBody>
      </p:sp>
      <p:sp>
        <p:nvSpPr>
          <p:cNvPr id="5" name="TextBox 4"/>
          <p:cNvSpPr txBox="1"/>
          <p:nvPr/>
        </p:nvSpPr>
        <p:spPr>
          <a:xfrm>
            <a:off x="2057400" y="5715000"/>
            <a:ext cx="5605939" cy="769441"/>
          </a:xfrm>
          <a:prstGeom prst="rect">
            <a:avLst/>
          </a:prstGeom>
          <a:noFill/>
        </p:spPr>
        <p:txBody>
          <a:bodyPr wrap="none" rtlCol="0">
            <a:spAutoFit/>
          </a:bodyPr>
          <a:lstStyle/>
          <a:p>
            <a:r>
              <a:rPr lang="en-US" dirty="0" smtClean="0"/>
              <a:t>Or caught by an alien?</a:t>
            </a:r>
          </a:p>
          <a:p>
            <a:endParaRPr lang="en-US" dirty="0"/>
          </a:p>
        </p:txBody>
      </p:sp>
    </p:spTree>
  </p:cSld>
  <p:clrMapOvr>
    <a:overrideClrMapping bg1="dk2" tx1="lt1" bg2="dk1" tx2="lt2" accent1="accent1" accent2="accent2" accent3="accent3" accent4="accent4" accent5="accent5" accent6="accent6" hlink="hlink" folHlink="folHlink"/>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1000"/>
                                  </p:stCondLst>
                                  <p:childTnLst>
                                    <p:set>
                                      <p:cBhvr>
                                        <p:cTn id="11" dur="1" fill="hold">
                                          <p:stCondLst>
                                            <p:cond delay="0"/>
                                          </p:stCondLst>
                                        </p:cTn>
                                        <p:tgtEl>
                                          <p:spTgt spid="5"/>
                                        </p:tgtEl>
                                        <p:attrNameLst>
                                          <p:attrName>style.visibility</p:attrName>
                                        </p:attrNameLst>
                                      </p:cBhvr>
                                      <p:to>
                                        <p:strVal val="visible"/>
                                      </p:to>
                                    </p:set>
                                    <p:anim calcmode="lin" valueType="num">
                                      <p:cBhvr>
                                        <p:cTn id="12" dur="2000" fill="hold"/>
                                        <p:tgtEl>
                                          <p:spTgt spid="5"/>
                                        </p:tgtEl>
                                        <p:attrNameLst>
                                          <p:attrName>ppt_w</p:attrName>
                                        </p:attrNameLst>
                                      </p:cBhvr>
                                      <p:tavLst>
                                        <p:tav tm="0">
                                          <p:val>
                                            <p:strVal val="#ppt_w*0.70"/>
                                          </p:val>
                                        </p:tav>
                                        <p:tav tm="100000">
                                          <p:val>
                                            <p:strVal val="#ppt_w"/>
                                          </p:val>
                                        </p:tav>
                                      </p:tavLst>
                                    </p:anim>
                                    <p:anim calcmode="lin" valueType="num">
                                      <p:cBhvr>
                                        <p:cTn id="13" dur="2000" fill="hold"/>
                                        <p:tgtEl>
                                          <p:spTgt spid="5"/>
                                        </p:tgtEl>
                                        <p:attrNameLst>
                                          <p:attrName>ppt_h</p:attrName>
                                        </p:attrNameLst>
                                      </p:cBhvr>
                                      <p:tavLst>
                                        <p:tav tm="0">
                                          <p:val>
                                            <p:strVal val="#ppt_h"/>
                                          </p:val>
                                        </p:tav>
                                        <p:tav tm="100000">
                                          <p:val>
                                            <p:strVal val="#ppt_h"/>
                                          </p:val>
                                        </p:tav>
                                      </p:tavLst>
                                    </p:anim>
                                    <p:animEffect transition="in" filter="fade">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381000"/>
            <a:ext cx="7772400" cy="914400"/>
          </a:xfrm>
        </p:spPr>
        <p:txBody>
          <a:bodyPr/>
          <a:lstStyle/>
          <a:p>
            <a:pPr eaLnBrk="1" hangingPunct="1"/>
            <a:r>
              <a:rPr lang="en-US" b="1" dirty="0" smtClean="0"/>
              <a:t>Where is Home?</a:t>
            </a:r>
            <a:endParaRPr lang="en-US" b="1" dirty="0"/>
          </a:p>
        </p:txBody>
      </p:sp>
      <p:sp>
        <p:nvSpPr>
          <p:cNvPr id="74755" name="Rectangle 3"/>
          <p:cNvSpPr>
            <a:spLocks noGrp="1" noChangeArrowheads="1"/>
          </p:cNvSpPr>
          <p:nvPr>
            <p:ph type="body" idx="1"/>
          </p:nvPr>
        </p:nvSpPr>
        <p:spPr>
          <a:xfrm>
            <a:off x="685800" y="1447800"/>
            <a:ext cx="7772400" cy="4648200"/>
          </a:xfrm>
        </p:spPr>
        <p:txBody>
          <a:bodyPr/>
          <a:lstStyle/>
          <a:p>
            <a:pPr algn="ctr" eaLnBrk="1" hangingPunct="1">
              <a:buFontTx/>
              <a:buNone/>
            </a:pPr>
            <a:r>
              <a:rPr lang="en-US" sz="2800" b="1" dirty="0" err="1" smtClean="0">
                <a:solidFill>
                  <a:srgbClr val="FF66FF"/>
                </a:solidFill>
              </a:rPr>
              <a:t>Regnart</a:t>
            </a:r>
            <a:r>
              <a:rPr lang="en-US" sz="2800" b="1" dirty="0" smtClean="0">
                <a:solidFill>
                  <a:srgbClr val="FF66FF"/>
                </a:solidFill>
              </a:rPr>
              <a:t> Elementary School</a:t>
            </a:r>
          </a:p>
          <a:p>
            <a:pPr algn="ctr" eaLnBrk="1" hangingPunct="1">
              <a:buFontTx/>
              <a:buNone/>
            </a:pPr>
            <a:endParaRPr lang="en-US" sz="2800" b="1" dirty="0" smtClean="0">
              <a:solidFill>
                <a:srgbClr val="FF66FF"/>
              </a:solidFill>
            </a:endParaRPr>
          </a:p>
          <a:p>
            <a:pPr algn="ctr" eaLnBrk="1" hangingPunct="1">
              <a:buFontTx/>
              <a:buNone/>
            </a:pPr>
            <a:endParaRPr lang="en-US" sz="2800"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a:solidFill>
                <a:srgbClr val="FF66FF"/>
              </a:solidFill>
            </a:endParaRPr>
          </a:p>
        </p:txBody>
      </p:sp>
      <p:pic>
        <p:nvPicPr>
          <p:cNvPr id="6" name="Picture 5" descr="rr.gif"/>
          <p:cNvPicPr>
            <a:picLocks noChangeAspect="1"/>
          </p:cNvPicPr>
          <p:nvPr/>
        </p:nvPicPr>
        <p:blipFill>
          <a:blip r:embed="rId4"/>
          <a:stretch>
            <a:fillRect/>
          </a:stretch>
        </p:blipFill>
        <p:spPr>
          <a:xfrm>
            <a:off x="7010400" y="1529067"/>
            <a:ext cx="990600" cy="763587"/>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1000"/>
                                  </p:stCondLst>
                                  <p:childTnLst>
                                    <p:set>
                                      <p:cBhvr>
                                        <p:cTn id="6" dur="1" fill="hold">
                                          <p:stCondLst>
                                            <p:cond delay="0"/>
                                          </p:stCondLst>
                                        </p:cTn>
                                        <p:tgtEl>
                                          <p:spTgt spid="74755">
                                            <p:txEl>
                                              <p:pRg st="0" end="0"/>
                                            </p:txEl>
                                          </p:spTgt>
                                        </p:tgtEl>
                                        <p:attrNameLst>
                                          <p:attrName>style.visibility</p:attrName>
                                        </p:attrNameLst>
                                      </p:cBhvr>
                                      <p:to>
                                        <p:strVal val="visible"/>
                                      </p:to>
                                    </p:set>
                                  </p:childTnLst>
                                </p:cTn>
                              </p:par>
                              <p:par>
                                <p:cTn id="7" presetID="35"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1000"/>
                                        <p:tgtEl>
                                          <p:spTgt spid="6"/>
                                        </p:tgtEl>
                                      </p:cBhvr>
                                    </p:animEffect>
                                    <p:anim calcmode="lin" valueType="num">
                                      <p:cBhvr>
                                        <p:cTn id="10" dur="1000" fill="hold"/>
                                        <p:tgtEl>
                                          <p:spTgt spid="6"/>
                                        </p:tgtEl>
                                        <p:attrNameLst>
                                          <p:attrName>style.rotation</p:attrName>
                                        </p:attrNameLst>
                                      </p:cBhvr>
                                      <p:tavLst>
                                        <p:tav tm="0">
                                          <p:val>
                                            <p:fltVal val="720"/>
                                          </p:val>
                                        </p:tav>
                                        <p:tav tm="100000">
                                          <p:val>
                                            <p:fltVal val="0"/>
                                          </p:val>
                                        </p:tav>
                                      </p:tavLst>
                                    </p:anim>
                                    <p:anim calcmode="lin" valueType="num">
                                      <p:cBhvr>
                                        <p:cTn id="11" dur="1000" fill="hold"/>
                                        <p:tgtEl>
                                          <p:spTgt spid="6"/>
                                        </p:tgtEl>
                                        <p:attrNameLst>
                                          <p:attrName>ppt_h</p:attrName>
                                        </p:attrNameLst>
                                      </p:cBhvr>
                                      <p:tavLst>
                                        <p:tav tm="0">
                                          <p:val>
                                            <p:fltVal val="0"/>
                                          </p:val>
                                        </p:tav>
                                        <p:tav tm="100000">
                                          <p:val>
                                            <p:strVal val="#ppt_h"/>
                                          </p:val>
                                        </p:tav>
                                      </p:tavLst>
                                    </p:anim>
                                    <p:anim calcmode="lin" valueType="num">
                                      <p:cBhvr>
                                        <p:cTn id="12" dur="1000" fill="hold"/>
                                        <p:tgtEl>
                                          <p:spTgt spid="6"/>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7"/>
                                            </p:cond>
                                          </p:stCondLst>
                                          <p:endCondLst>
                                            <p:cond evt="onStopAudio" delay="0">
                                              <p:tgtEl>
                                                <p:sldTgt/>
                                              </p:tgtEl>
                                            </p:cond>
                                          </p:endCondLst>
                                        </p:cTn>
                                        <p:tgtEl>
                                          <p:sndTgt r:embed="rId3" name="Fly In"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1"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066800" y="152400"/>
            <a:ext cx="7391400" cy="1143000"/>
          </a:xfrm>
        </p:spPr>
        <p:txBody>
          <a:bodyPr/>
          <a:lstStyle/>
          <a:p>
            <a:pPr eaLnBrk="1" hangingPunct="1"/>
            <a:r>
              <a:rPr lang="en-US" b="1" dirty="0" err="1" smtClean="0"/>
              <a:t>Regnart</a:t>
            </a:r>
            <a:r>
              <a:rPr lang="en-US" b="1" dirty="0" smtClean="0"/>
              <a:t> Elementary School         </a:t>
            </a:r>
            <a:endParaRPr lang="en-US" b="1" dirty="0"/>
          </a:p>
        </p:txBody>
      </p:sp>
      <p:pic>
        <p:nvPicPr>
          <p:cNvPr id="4" name="Picture 3" descr="regnart.jpg"/>
          <p:cNvPicPr>
            <a:picLocks noChangeAspect="1"/>
          </p:cNvPicPr>
          <p:nvPr/>
        </p:nvPicPr>
        <p:blipFill>
          <a:blip r:embed="rId3"/>
          <a:stretch>
            <a:fillRect/>
          </a:stretch>
        </p:blipFill>
        <p:spPr>
          <a:xfrm>
            <a:off x="1371600" y="1371600"/>
            <a:ext cx="6858001" cy="5143500"/>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381000"/>
            <a:ext cx="7772400" cy="914400"/>
          </a:xfrm>
        </p:spPr>
        <p:txBody>
          <a:bodyPr/>
          <a:lstStyle/>
          <a:p>
            <a:pPr eaLnBrk="1" hangingPunct="1"/>
            <a:r>
              <a:rPr lang="en-US" b="1" dirty="0"/>
              <a:t>Where is Home?</a:t>
            </a:r>
          </a:p>
        </p:txBody>
      </p:sp>
      <p:sp>
        <p:nvSpPr>
          <p:cNvPr id="74755" name="Rectangle 3"/>
          <p:cNvSpPr>
            <a:spLocks noGrp="1" noChangeArrowheads="1"/>
          </p:cNvSpPr>
          <p:nvPr>
            <p:ph type="body" idx="1"/>
          </p:nvPr>
        </p:nvSpPr>
        <p:spPr>
          <a:xfrm>
            <a:off x="685800" y="1447800"/>
            <a:ext cx="7772400" cy="4648200"/>
          </a:xfrm>
        </p:spPr>
        <p:txBody>
          <a:bodyPr/>
          <a:lstStyle/>
          <a:p>
            <a:pPr algn="ctr" eaLnBrk="1" hangingPunct="1">
              <a:buFontTx/>
              <a:buNone/>
            </a:pPr>
            <a:r>
              <a:rPr lang="en-US" sz="2800" b="1" dirty="0" err="1" smtClean="0">
                <a:solidFill>
                  <a:srgbClr val="FF66FF"/>
                </a:solidFill>
              </a:rPr>
              <a:t>Regnart</a:t>
            </a:r>
            <a:r>
              <a:rPr lang="en-US" sz="2800" b="1" dirty="0" smtClean="0">
                <a:solidFill>
                  <a:srgbClr val="FF66FF"/>
                </a:solidFill>
              </a:rPr>
              <a:t> Elementary School</a:t>
            </a:r>
            <a:endParaRPr lang="en-US" sz="2800" b="1" dirty="0" smtClean="0">
              <a:solidFill>
                <a:srgbClr val="FF66FF"/>
              </a:solidFill>
            </a:endParaRPr>
          </a:p>
          <a:p>
            <a:pPr algn="ctr" eaLnBrk="1" hangingPunct="1">
              <a:buFontTx/>
              <a:buNone/>
            </a:pPr>
            <a:endParaRPr lang="en-US" sz="2800" b="1" dirty="0" smtClean="0">
              <a:solidFill>
                <a:srgbClr val="FF66FF"/>
              </a:solidFill>
            </a:endParaRPr>
          </a:p>
          <a:p>
            <a:pPr algn="ctr" eaLnBrk="1" hangingPunct="1">
              <a:buFontTx/>
              <a:buNone/>
            </a:pPr>
            <a:endParaRPr lang="en-US" sz="2800"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a:solidFill>
                <a:srgbClr val="FF66FF"/>
              </a:solidFill>
            </a:endParaRPr>
          </a:p>
        </p:txBody>
      </p:sp>
      <p:pic>
        <p:nvPicPr>
          <p:cNvPr id="4" name="Picture 3" descr="rr.gif"/>
          <p:cNvPicPr>
            <a:picLocks noChangeAspect="1"/>
          </p:cNvPicPr>
          <p:nvPr/>
        </p:nvPicPr>
        <p:blipFill>
          <a:blip r:embed="rId3"/>
          <a:stretch>
            <a:fillRect/>
          </a:stretch>
        </p:blipFill>
        <p:spPr>
          <a:xfrm>
            <a:off x="7010400" y="1529068"/>
            <a:ext cx="990600" cy="763587"/>
          </a:xfrm>
          <a:prstGeom prst="rect">
            <a:avLst/>
          </a:prstGeom>
        </p:spPr>
      </p:pic>
      <p:sp>
        <p:nvSpPr>
          <p:cNvPr id="5" name="TextBox 4"/>
          <p:cNvSpPr txBox="1"/>
          <p:nvPr/>
        </p:nvSpPr>
        <p:spPr>
          <a:xfrm>
            <a:off x="3657600" y="1981200"/>
            <a:ext cx="1800961" cy="523220"/>
          </a:xfrm>
          <a:prstGeom prst="rect">
            <a:avLst/>
          </a:prstGeom>
          <a:noFill/>
        </p:spPr>
        <p:txBody>
          <a:bodyPr wrap="none" rtlCol="0">
            <a:spAutoFit/>
          </a:bodyPr>
          <a:lstStyle/>
          <a:p>
            <a:r>
              <a:rPr lang="en-US" sz="2800" b="1" i="0" dirty="0" smtClean="0">
                <a:solidFill>
                  <a:srgbClr val="FFFF00"/>
                </a:solidFill>
              </a:rPr>
              <a:t>Cupertino</a:t>
            </a:r>
          </a:p>
          <a:p>
            <a:endParaRPr lang="en-US" sz="2800" i="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762000" y="0"/>
            <a:ext cx="7772400" cy="1143000"/>
          </a:xfrm>
        </p:spPr>
        <p:txBody>
          <a:bodyPr/>
          <a:lstStyle/>
          <a:p>
            <a:pPr eaLnBrk="1" hangingPunct="1"/>
            <a:r>
              <a:rPr lang="en-US" b="1" dirty="0" smtClean="0"/>
              <a:t>Cupertino</a:t>
            </a:r>
            <a:endParaRPr lang="en-US" b="1" dirty="0"/>
          </a:p>
        </p:txBody>
      </p:sp>
      <p:pic>
        <p:nvPicPr>
          <p:cNvPr id="4" name="Picture 3" descr="Cupertino.jpg"/>
          <p:cNvPicPr>
            <a:picLocks noChangeAspect="1"/>
          </p:cNvPicPr>
          <p:nvPr/>
        </p:nvPicPr>
        <p:blipFill>
          <a:blip r:embed="rId3"/>
          <a:stretch>
            <a:fillRect/>
          </a:stretch>
        </p:blipFill>
        <p:spPr>
          <a:xfrm>
            <a:off x="685800" y="1295400"/>
            <a:ext cx="7620000" cy="4711700"/>
          </a:xfrm>
          <a:prstGeom prst="rect">
            <a:avLst/>
          </a:prstGeom>
        </p:spPr>
      </p:pic>
      <p:sp>
        <p:nvSpPr>
          <p:cNvPr id="6" name="Multiply 5"/>
          <p:cNvSpPr/>
          <p:nvPr/>
        </p:nvSpPr>
        <p:spPr bwMode="auto">
          <a:xfrm>
            <a:off x="4267200" y="3352800"/>
            <a:ext cx="457200" cy="457200"/>
          </a:xfrm>
          <a:prstGeom prst="mathMultiply">
            <a:avLst/>
          </a:prstGeom>
          <a:solidFill>
            <a:schemeClr val="accent1"/>
          </a:solidFill>
          <a:ln w="9525" cap="flat" cmpd="sng" algn="ctr">
            <a:solidFill>
              <a:schemeClr val="tx1"/>
            </a:solidFill>
            <a:prstDash val="solid"/>
            <a:round/>
            <a:headEnd type="none" w="med" len="med"/>
            <a:tailEnd type="none" w="med" len="med"/>
          </a:ln>
          <a:effectLst/>
        </p:spPr>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381000"/>
            <a:ext cx="7772400" cy="914400"/>
          </a:xfrm>
        </p:spPr>
        <p:txBody>
          <a:bodyPr/>
          <a:lstStyle/>
          <a:p>
            <a:pPr eaLnBrk="1" hangingPunct="1"/>
            <a:r>
              <a:rPr lang="en-US" b="1" dirty="0"/>
              <a:t>Where is Home?</a:t>
            </a:r>
          </a:p>
        </p:txBody>
      </p:sp>
      <p:sp>
        <p:nvSpPr>
          <p:cNvPr id="74755" name="Rectangle 3"/>
          <p:cNvSpPr>
            <a:spLocks noGrp="1" noChangeArrowheads="1"/>
          </p:cNvSpPr>
          <p:nvPr>
            <p:ph type="body" idx="1"/>
          </p:nvPr>
        </p:nvSpPr>
        <p:spPr>
          <a:xfrm>
            <a:off x="685800" y="1447800"/>
            <a:ext cx="7772400" cy="4648200"/>
          </a:xfrm>
        </p:spPr>
        <p:txBody>
          <a:bodyPr/>
          <a:lstStyle/>
          <a:p>
            <a:pPr algn="ctr" eaLnBrk="1" hangingPunct="1">
              <a:buFontTx/>
              <a:buNone/>
            </a:pPr>
            <a:r>
              <a:rPr lang="en-US" sz="2800" b="1" dirty="0" err="1" smtClean="0">
                <a:solidFill>
                  <a:srgbClr val="FF66FF"/>
                </a:solidFill>
              </a:rPr>
              <a:t>Regnart</a:t>
            </a:r>
            <a:r>
              <a:rPr lang="en-US" sz="2800" b="1" dirty="0" smtClean="0">
                <a:solidFill>
                  <a:srgbClr val="FF66FF"/>
                </a:solidFill>
              </a:rPr>
              <a:t> Elementary School</a:t>
            </a:r>
          </a:p>
          <a:p>
            <a:pPr algn="ctr" eaLnBrk="1" hangingPunct="1">
              <a:buFontTx/>
              <a:buNone/>
            </a:pPr>
            <a:r>
              <a:rPr lang="en-US" sz="2800" b="1" dirty="0" smtClean="0">
                <a:solidFill>
                  <a:srgbClr val="FFFF00"/>
                </a:solidFill>
              </a:rPr>
              <a:t>Cupertino</a:t>
            </a:r>
            <a:endParaRPr lang="en-US" sz="2800" b="1" dirty="0" smtClean="0">
              <a:solidFill>
                <a:srgbClr val="FFFF00"/>
              </a:solidFill>
            </a:endParaRPr>
          </a:p>
          <a:p>
            <a:pPr algn="ctr" eaLnBrk="1" hangingPunct="1">
              <a:buFontTx/>
              <a:buNone/>
            </a:pPr>
            <a:endParaRPr lang="en-US" sz="2800"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a:solidFill>
                <a:srgbClr val="FF66FF"/>
              </a:solidFill>
            </a:endParaRPr>
          </a:p>
        </p:txBody>
      </p:sp>
      <p:pic>
        <p:nvPicPr>
          <p:cNvPr id="4" name="Picture 3" descr="rr.gif"/>
          <p:cNvPicPr>
            <a:picLocks noChangeAspect="1"/>
          </p:cNvPicPr>
          <p:nvPr/>
        </p:nvPicPr>
        <p:blipFill>
          <a:blip r:embed="rId3"/>
          <a:stretch>
            <a:fillRect/>
          </a:stretch>
        </p:blipFill>
        <p:spPr>
          <a:xfrm>
            <a:off x="7010400" y="1529068"/>
            <a:ext cx="990600" cy="763587"/>
          </a:xfrm>
          <a:prstGeom prst="rect">
            <a:avLst/>
          </a:prstGeom>
        </p:spPr>
      </p:pic>
      <p:sp>
        <p:nvSpPr>
          <p:cNvPr id="7" name="TextBox 6"/>
          <p:cNvSpPr txBox="1"/>
          <p:nvPr/>
        </p:nvSpPr>
        <p:spPr>
          <a:xfrm>
            <a:off x="3048000" y="2438400"/>
            <a:ext cx="3288080" cy="646331"/>
          </a:xfrm>
          <a:prstGeom prst="rect">
            <a:avLst/>
          </a:prstGeom>
          <a:noFill/>
        </p:spPr>
        <p:txBody>
          <a:bodyPr wrap="none" rtlCol="0">
            <a:spAutoFit/>
          </a:bodyPr>
          <a:lstStyle/>
          <a:p>
            <a:r>
              <a:rPr lang="en-US" sz="2800" b="1" i="0" dirty="0" smtClean="0">
                <a:solidFill>
                  <a:schemeClr val="bg1">
                    <a:lumMod val="40000"/>
                    <a:lumOff val="60000"/>
                  </a:schemeClr>
                </a:solidFill>
              </a:rPr>
              <a:t>Santa</a:t>
            </a:r>
            <a:r>
              <a:rPr lang="en-US" sz="3600" b="1" i="0" dirty="0" smtClean="0">
                <a:solidFill>
                  <a:schemeClr val="bg1">
                    <a:lumMod val="40000"/>
                    <a:lumOff val="60000"/>
                  </a:schemeClr>
                </a:solidFill>
              </a:rPr>
              <a:t> </a:t>
            </a:r>
            <a:r>
              <a:rPr lang="en-US" sz="2800" b="1" i="0" dirty="0" smtClean="0">
                <a:solidFill>
                  <a:schemeClr val="bg1">
                    <a:lumMod val="40000"/>
                    <a:lumOff val="60000"/>
                  </a:schemeClr>
                </a:solidFill>
              </a:rPr>
              <a:t>Clara County</a:t>
            </a:r>
            <a:endParaRPr lang="en-US" sz="2800" b="1" i="0" dirty="0">
              <a:solidFill>
                <a:schemeClr val="bg1">
                  <a:lumMod val="40000"/>
                  <a:lumOff val="60000"/>
                </a:schemeClr>
              </a:solidFill>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762000" y="0"/>
            <a:ext cx="7772400" cy="1143000"/>
          </a:xfrm>
        </p:spPr>
        <p:txBody>
          <a:bodyPr/>
          <a:lstStyle/>
          <a:p>
            <a:pPr eaLnBrk="1" hangingPunct="1"/>
            <a:r>
              <a:rPr lang="en-US" b="1" dirty="0" smtClean="0"/>
              <a:t>Santa Clara County</a:t>
            </a:r>
            <a:endParaRPr lang="en-US" b="1" dirty="0"/>
          </a:p>
        </p:txBody>
      </p:sp>
      <p:pic>
        <p:nvPicPr>
          <p:cNvPr id="5" name="Picture 4" descr="SantaClara.jpg"/>
          <p:cNvPicPr>
            <a:picLocks noChangeAspect="1"/>
          </p:cNvPicPr>
          <p:nvPr/>
        </p:nvPicPr>
        <p:blipFill>
          <a:blip r:embed="rId3"/>
          <a:stretch>
            <a:fillRect/>
          </a:stretch>
        </p:blipFill>
        <p:spPr>
          <a:xfrm>
            <a:off x="1600200" y="990600"/>
            <a:ext cx="5715000" cy="5510893"/>
          </a:xfrm>
          <a:prstGeom prst="rect">
            <a:avLst/>
          </a:prstGeom>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381000"/>
            <a:ext cx="7772400" cy="914400"/>
          </a:xfrm>
        </p:spPr>
        <p:txBody>
          <a:bodyPr/>
          <a:lstStyle/>
          <a:p>
            <a:pPr eaLnBrk="1" hangingPunct="1"/>
            <a:r>
              <a:rPr lang="en-US" b="1" dirty="0"/>
              <a:t>Where is Home?</a:t>
            </a:r>
          </a:p>
        </p:txBody>
      </p:sp>
      <p:sp>
        <p:nvSpPr>
          <p:cNvPr id="74755" name="Rectangle 3"/>
          <p:cNvSpPr>
            <a:spLocks noGrp="1" noChangeArrowheads="1"/>
          </p:cNvSpPr>
          <p:nvPr>
            <p:ph type="body" idx="1"/>
          </p:nvPr>
        </p:nvSpPr>
        <p:spPr>
          <a:xfrm>
            <a:off x="685800" y="1447800"/>
            <a:ext cx="7772400" cy="4648200"/>
          </a:xfrm>
        </p:spPr>
        <p:txBody>
          <a:bodyPr/>
          <a:lstStyle/>
          <a:p>
            <a:pPr algn="ctr" eaLnBrk="1" hangingPunct="1">
              <a:buFontTx/>
              <a:buNone/>
            </a:pPr>
            <a:r>
              <a:rPr lang="en-US" sz="2800" b="1" dirty="0" err="1" smtClean="0">
                <a:solidFill>
                  <a:srgbClr val="FF66FF"/>
                </a:solidFill>
              </a:rPr>
              <a:t>Regnart</a:t>
            </a:r>
            <a:r>
              <a:rPr lang="en-US" sz="2800" b="1" dirty="0" smtClean="0">
                <a:solidFill>
                  <a:srgbClr val="FF66FF"/>
                </a:solidFill>
              </a:rPr>
              <a:t> Elementary School</a:t>
            </a:r>
          </a:p>
          <a:p>
            <a:pPr algn="ctr" eaLnBrk="1" hangingPunct="1">
              <a:buFontTx/>
              <a:buNone/>
            </a:pPr>
            <a:r>
              <a:rPr lang="en-US" sz="2800" b="1" dirty="0" smtClean="0">
                <a:solidFill>
                  <a:srgbClr val="FFFF00"/>
                </a:solidFill>
              </a:rPr>
              <a:t>Cupertino</a:t>
            </a:r>
          </a:p>
          <a:p>
            <a:pPr algn="ctr" eaLnBrk="1" hangingPunct="1">
              <a:buFontTx/>
              <a:buNone/>
            </a:pPr>
            <a:r>
              <a:rPr lang="en-US" sz="2800" b="1" dirty="0" smtClean="0">
                <a:solidFill>
                  <a:schemeClr val="bg1">
                    <a:lumMod val="20000"/>
                    <a:lumOff val="80000"/>
                  </a:schemeClr>
                </a:solidFill>
              </a:rPr>
              <a:t>Santa Clara county</a:t>
            </a:r>
            <a:endParaRPr lang="en-US" sz="2800" b="1" dirty="0" smtClean="0">
              <a:solidFill>
                <a:schemeClr val="bg1">
                  <a:lumMod val="20000"/>
                  <a:lumOff val="80000"/>
                </a:schemeClr>
              </a:solidFill>
            </a:endParaRPr>
          </a:p>
          <a:p>
            <a:pPr algn="ctr" eaLnBrk="1" hangingPunct="1">
              <a:buFontTx/>
              <a:buNone/>
            </a:pPr>
            <a:endParaRPr lang="en-US" sz="2800" b="1" dirty="0" smtClean="0">
              <a:solidFill>
                <a:srgbClr val="FF66FF"/>
              </a:solidFill>
            </a:endParaRPr>
          </a:p>
          <a:p>
            <a:pPr algn="ctr" eaLnBrk="1" hangingPunct="1">
              <a:buFontTx/>
              <a:buNone/>
            </a:pPr>
            <a:endParaRPr lang="en-US" sz="2800"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a:solidFill>
                <a:srgbClr val="FF66FF"/>
              </a:solidFill>
            </a:endParaRPr>
          </a:p>
        </p:txBody>
      </p:sp>
      <p:pic>
        <p:nvPicPr>
          <p:cNvPr id="4" name="Picture 3" descr="rr.gif"/>
          <p:cNvPicPr>
            <a:picLocks noChangeAspect="1"/>
          </p:cNvPicPr>
          <p:nvPr/>
        </p:nvPicPr>
        <p:blipFill>
          <a:blip r:embed="rId3"/>
          <a:stretch>
            <a:fillRect/>
          </a:stretch>
        </p:blipFill>
        <p:spPr>
          <a:xfrm>
            <a:off x="7010400" y="1529068"/>
            <a:ext cx="990600" cy="763587"/>
          </a:xfrm>
          <a:prstGeom prst="rect">
            <a:avLst/>
          </a:prstGeom>
        </p:spPr>
      </p:pic>
      <p:sp>
        <p:nvSpPr>
          <p:cNvPr id="5" name="Rectangle 4"/>
          <p:cNvSpPr/>
          <p:nvPr/>
        </p:nvSpPr>
        <p:spPr>
          <a:xfrm>
            <a:off x="3733800" y="3048000"/>
            <a:ext cx="1760518" cy="523220"/>
          </a:xfrm>
          <a:prstGeom prst="rect">
            <a:avLst/>
          </a:prstGeom>
        </p:spPr>
        <p:txBody>
          <a:bodyPr wrap="none">
            <a:spAutoFit/>
          </a:bodyPr>
          <a:lstStyle/>
          <a:p>
            <a:pPr algn="ctr" eaLnBrk="1" hangingPunct="1">
              <a:buFontTx/>
              <a:buNone/>
            </a:pPr>
            <a:r>
              <a:rPr lang="en-US" sz="2800" b="1" i="0" dirty="0" smtClean="0">
                <a:solidFill>
                  <a:srgbClr val="FF6600"/>
                </a:solidFill>
              </a:rPr>
              <a:t>California</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450" decel="100000" fill="hold"/>
                                        <p:tgtEl>
                                          <p:spTgt spid="5"/>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762000" y="0"/>
            <a:ext cx="7772400" cy="1143000"/>
          </a:xfrm>
        </p:spPr>
        <p:txBody>
          <a:bodyPr/>
          <a:lstStyle/>
          <a:p>
            <a:pPr eaLnBrk="1" hangingPunct="1"/>
            <a:r>
              <a:rPr lang="en-US" b="1" smtClean="0"/>
              <a:t>California</a:t>
            </a:r>
            <a:endParaRPr lang="en-US" b="1" dirty="0"/>
          </a:p>
        </p:txBody>
      </p:sp>
      <p:pic>
        <p:nvPicPr>
          <p:cNvPr id="4" name="Picture 3" descr="california-county-map.gif"/>
          <p:cNvPicPr>
            <a:picLocks noChangeAspect="1"/>
          </p:cNvPicPr>
          <p:nvPr/>
        </p:nvPicPr>
        <p:blipFill>
          <a:blip r:embed="rId3"/>
          <a:stretch>
            <a:fillRect/>
          </a:stretch>
        </p:blipFill>
        <p:spPr>
          <a:xfrm>
            <a:off x="2133600" y="1143000"/>
            <a:ext cx="5105400" cy="5192309"/>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381000"/>
            <a:ext cx="7772400" cy="914400"/>
          </a:xfrm>
        </p:spPr>
        <p:txBody>
          <a:bodyPr/>
          <a:lstStyle/>
          <a:p>
            <a:pPr eaLnBrk="1" hangingPunct="1"/>
            <a:r>
              <a:rPr lang="en-US" b="1" dirty="0"/>
              <a:t>Where is Home?</a:t>
            </a:r>
          </a:p>
        </p:txBody>
      </p:sp>
      <p:sp>
        <p:nvSpPr>
          <p:cNvPr id="74755" name="Rectangle 3"/>
          <p:cNvSpPr>
            <a:spLocks noGrp="1" noChangeArrowheads="1"/>
          </p:cNvSpPr>
          <p:nvPr>
            <p:ph type="body" idx="1"/>
          </p:nvPr>
        </p:nvSpPr>
        <p:spPr>
          <a:xfrm>
            <a:off x="685800" y="1447800"/>
            <a:ext cx="7772400" cy="4648200"/>
          </a:xfrm>
        </p:spPr>
        <p:txBody>
          <a:bodyPr/>
          <a:lstStyle/>
          <a:p>
            <a:pPr algn="ctr" eaLnBrk="1" hangingPunct="1">
              <a:buFontTx/>
              <a:buNone/>
            </a:pPr>
            <a:r>
              <a:rPr lang="en-US" sz="2800" b="1" dirty="0" err="1" smtClean="0">
                <a:solidFill>
                  <a:srgbClr val="FF66FF"/>
                </a:solidFill>
              </a:rPr>
              <a:t>Regnart</a:t>
            </a:r>
            <a:r>
              <a:rPr lang="en-US" sz="2800" b="1" dirty="0" smtClean="0">
                <a:solidFill>
                  <a:srgbClr val="FF66FF"/>
                </a:solidFill>
              </a:rPr>
              <a:t> Elementary School</a:t>
            </a:r>
          </a:p>
          <a:p>
            <a:pPr algn="ctr" eaLnBrk="1" hangingPunct="1">
              <a:buFontTx/>
              <a:buNone/>
            </a:pPr>
            <a:r>
              <a:rPr lang="en-US" sz="2800" b="1" dirty="0" smtClean="0">
                <a:solidFill>
                  <a:srgbClr val="FFFF00"/>
                </a:solidFill>
              </a:rPr>
              <a:t>Cupertino</a:t>
            </a:r>
          </a:p>
          <a:p>
            <a:pPr algn="ctr" eaLnBrk="1" hangingPunct="1">
              <a:buFontTx/>
              <a:buNone/>
            </a:pPr>
            <a:r>
              <a:rPr lang="en-US" sz="2800" b="1" dirty="0" smtClean="0">
                <a:solidFill>
                  <a:schemeClr val="bg1">
                    <a:lumMod val="20000"/>
                    <a:lumOff val="80000"/>
                  </a:schemeClr>
                </a:solidFill>
              </a:rPr>
              <a:t>Santa Clara county</a:t>
            </a:r>
          </a:p>
          <a:p>
            <a:pPr algn="ctr" eaLnBrk="1" hangingPunct="1">
              <a:buFontTx/>
              <a:buNone/>
            </a:pPr>
            <a:r>
              <a:rPr lang="en-US" sz="2800" b="1" dirty="0" smtClean="0">
                <a:solidFill>
                  <a:srgbClr val="FF6600"/>
                </a:solidFill>
              </a:rPr>
              <a:t>California</a:t>
            </a:r>
            <a:endParaRPr lang="en-US" sz="2800" b="1" dirty="0" smtClean="0">
              <a:solidFill>
                <a:srgbClr val="FF6600"/>
              </a:solidFill>
            </a:endParaRPr>
          </a:p>
          <a:p>
            <a:pPr algn="ctr" eaLnBrk="1" hangingPunct="1">
              <a:buFontTx/>
              <a:buNone/>
            </a:pPr>
            <a:endParaRPr lang="en-US" sz="2800" b="1" dirty="0" smtClean="0">
              <a:solidFill>
                <a:srgbClr val="FF66FF"/>
              </a:solidFill>
            </a:endParaRPr>
          </a:p>
          <a:p>
            <a:pPr algn="ctr" eaLnBrk="1" hangingPunct="1">
              <a:buFontTx/>
              <a:buNone/>
            </a:pPr>
            <a:endParaRPr lang="en-US" sz="2800"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a:solidFill>
                <a:srgbClr val="FF66FF"/>
              </a:solidFill>
            </a:endParaRPr>
          </a:p>
        </p:txBody>
      </p:sp>
      <p:pic>
        <p:nvPicPr>
          <p:cNvPr id="4" name="Picture 3" descr="rr.gif"/>
          <p:cNvPicPr>
            <a:picLocks noChangeAspect="1"/>
          </p:cNvPicPr>
          <p:nvPr/>
        </p:nvPicPr>
        <p:blipFill>
          <a:blip r:embed="rId3"/>
          <a:stretch>
            <a:fillRect/>
          </a:stretch>
        </p:blipFill>
        <p:spPr>
          <a:xfrm>
            <a:off x="7010400" y="1529068"/>
            <a:ext cx="990600" cy="763587"/>
          </a:xfrm>
          <a:prstGeom prst="rect">
            <a:avLst/>
          </a:prstGeom>
        </p:spPr>
      </p:pic>
      <p:sp>
        <p:nvSpPr>
          <p:cNvPr id="5" name="TextBox 4"/>
          <p:cNvSpPr txBox="1"/>
          <p:nvPr/>
        </p:nvSpPr>
        <p:spPr>
          <a:xfrm>
            <a:off x="3352800" y="3505200"/>
            <a:ext cx="2568866" cy="584776"/>
          </a:xfrm>
          <a:prstGeom prst="rect">
            <a:avLst/>
          </a:prstGeom>
          <a:noFill/>
        </p:spPr>
        <p:txBody>
          <a:bodyPr wrap="none" rtlCol="0">
            <a:spAutoFit/>
          </a:bodyPr>
          <a:lstStyle/>
          <a:p>
            <a:r>
              <a:rPr lang="en-US" sz="3200" b="1" i="0" dirty="0" smtClean="0">
                <a:solidFill>
                  <a:srgbClr val="FFCC00"/>
                </a:solidFill>
              </a:rPr>
              <a:t>United States</a:t>
            </a:r>
          </a:p>
          <a:p>
            <a:endParaRPr lang="en-US" sz="3200" i="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5800" y="0"/>
            <a:ext cx="7772400" cy="1143000"/>
          </a:xfrm>
        </p:spPr>
        <p:txBody>
          <a:bodyPr/>
          <a:lstStyle/>
          <a:p>
            <a:pPr eaLnBrk="1" hangingPunct="1"/>
            <a:r>
              <a:rPr lang="en-US" b="1"/>
              <a:t>United States of America</a:t>
            </a:r>
          </a:p>
        </p:txBody>
      </p:sp>
      <p:sp>
        <p:nvSpPr>
          <p:cNvPr id="45059" name="Rectangle 3"/>
          <p:cNvSpPr>
            <a:spLocks noGrp="1" noChangeArrowheads="1"/>
          </p:cNvSpPr>
          <p:nvPr>
            <p:ph type="body" idx="1"/>
          </p:nvPr>
        </p:nvSpPr>
        <p:spPr/>
        <p:txBody>
          <a:bodyPr/>
          <a:lstStyle/>
          <a:p>
            <a:pPr eaLnBrk="1" hangingPunct="1"/>
            <a:endParaRPr lang="en-US"/>
          </a:p>
        </p:txBody>
      </p:sp>
      <p:pic>
        <p:nvPicPr>
          <p:cNvPr id="45060" name="Picture 4" descr="usa"/>
          <p:cNvPicPr>
            <a:picLocks noChangeAspect="1" noChangeArrowheads="1"/>
          </p:cNvPicPr>
          <p:nvPr/>
        </p:nvPicPr>
        <p:blipFill>
          <a:blip r:embed="rId3"/>
          <a:srcRect/>
          <a:stretch>
            <a:fillRect/>
          </a:stretch>
        </p:blipFill>
        <p:spPr bwMode="auto">
          <a:xfrm>
            <a:off x="533400" y="1295400"/>
            <a:ext cx="8128000" cy="50419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50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381000"/>
            <a:ext cx="7772400" cy="914400"/>
          </a:xfrm>
        </p:spPr>
        <p:txBody>
          <a:bodyPr/>
          <a:lstStyle/>
          <a:p>
            <a:pPr eaLnBrk="1" hangingPunct="1"/>
            <a:r>
              <a:rPr lang="en-US" b="1" dirty="0"/>
              <a:t>Where is Home?</a:t>
            </a:r>
          </a:p>
        </p:txBody>
      </p:sp>
      <p:sp>
        <p:nvSpPr>
          <p:cNvPr id="74755" name="Rectangle 3"/>
          <p:cNvSpPr>
            <a:spLocks noGrp="1" noChangeArrowheads="1"/>
          </p:cNvSpPr>
          <p:nvPr>
            <p:ph type="body" idx="1"/>
          </p:nvPr>
        </p:nvSpPr>
        <p:spPr>
          <a:xfrm>
            <a:off x="685800" y="1447800"/>
            <a:ext cx="7772400" cy="4648200"/>
          </a:xfrm>
        </p:spPr>
        <p:txBody>
          <a:bodyPr/>
          <a:lstStyle/>
          <a:p>
            <a:pPr algn="ctr" eaLnBrk="1" hangingPunct="1">
              <a:buFontTx/>
              <a:buNone/>
            </a:pPr>
            <a:r>
              <a:rPr lang="en-US" sz="2800" b="1" dirty="0" err="1" smtClean="0">
                <a:solidFill>
                  <a:srgbClr val="FF66FF"/>
                </a:solidFill>
              </a:rPr>
              <a:t>Regnart</a:t>
            </a:r>
            <a:r>
              <a:rPr lang="en-US" sz="2800" b="1" dirty="0" smtClean="0">
                <a:solidFill>
                  <a:srgbClr val="FF66FF"/>
                </a:solidFill>
              </a:rPr>
              <a:t> Elementary School</a:t>
            </a:r>
          </a:p>
          <a:p>
            <a:pPr algn="ctr" eaLnBrk="1" hangingPunct="1">
              <a:buFontTx/>
              <a:buNone/>
            </a:pPr>
            <a:r>
              <a:rPr lang="en-US" sz="2800" b="1" dirty="0" smtClean="0">
                <a:solidFill>
                  <a:srgbClr val="FFFF00"/>
                </a:solidFill>
              </a:rPr>
              <a:t>Cupertino</a:t>
            </a:r>
          </a:p>
          <a:p>
            <a:pPr algn="ctr" eaLnBrk="1" hangingPunct="1">
              <a:buFontTx/>
              <a:buNone/>
            </a:pPr>
            <a:r>
              <a:rPr lang="en-US" sz="2800" b="1" dirty="0" smtClean="0">
                <a:solidFill>
                  <a:schemeClr val="bg1">
                    <a:lumMod val="20000"/>
                    <a:lumOff val="80000"/>
                  </a:schemeClr>
                </a:solidFill>
              </a:rPr>
              <a:t>Santa Clara county</a:t>
            </a:r>
          </a:p>
          <a:p>
            <a:pPr algn="ctr" eaLnBrk="1" hangingPunct="1">
              <a:buFontTx/>
              <a:buNone/>
            </a:pPr>
            <a:r>
              <a:rPr lang="en-US" sz="2800" b="1" dirty="0" smtClean="0">
                <a:solidFill>
                  <a:srgbClr val="FF6600"/>
                </a:solidFill>
              </a:rPr>
              <a:t>California</a:t>
            </a:r>
          </a:p>
          <a:p>
            <a:pPr algn="ctr" eaLnBrk="1" hangingPunct="1">
              <a:buFontTx/>
              <a:buNone/>
            </a:pPr>
            <a:r>
              <a:rPr lang="en-US" sz="2800" b="1" dirty="0" smtClean="0">
                <a:solidFill>
                  <a:srgbClr val="FFCC00"/>
                </a:solidFill>
              </a:rPr>
              <a:t>United States</a:t>
            </a:r>
            <a:endParaRPr lang="en-US" sz="2800" b="1" dirty="0" smtClean="0">
              <a:solidFill>
                <a:srgbClr val="FFCC00"/>
              </a:solidFill>
            </a:endParaRPr>
          </a:p>
          <a:p>
            <a:pPr algn="ctr" eaLnBrk="1" hangingPunct="1">
              <a:buFontTx/>
              <a:buNone/>
            </a:pPr>
            <a:endParaRPr lang="en-US" sz="2800" b="1" dirty="0" smtClean="0">
              <a:solidFill>
                <a:srgbClr val="FF66FF"/>
              </a:solidFill>
            </a:endParaRPr>
          </a:p>
          <a:p>
            <a:pPr algn="ctr" eaLnBrk="1" hangingPunct="1">
              <a:buFontTx/>
              <a:buNone/>
            </a:pPr>
            <a:endParaRPr lang="en-US" sz="2800"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a:solidFill>
                <a:srgbClr val="FF66FF"/>
              </a:solidFill>
            </a:endParaRPr>
          </a:p>
        </p:txBody>
      </p:sp>
      <p:pic>
        <p:nvPicPr>
          <p:cNvPr id="4" name="Picture 3" descr="rr.gif"/>
          <p:cNvPicPr>
            <a:picLocks noChangeAspect="1"/>
          </p:cNvPicPr>
          <p:nvPr/>
        </p:nvPicPr>
        <p:blipFill>
          <a:blip r:embed="rId3"/>
          <a:stretch>
            <a:fillRect/>
          </a:stretch>
        </p:blipFill>
        <p:spPr>
          <a:xfrm>
            <a:off x="7010400" y="1529068"/>
            <a:ext cx="990600" cy="763587"/>
          </a:xfrm>
          <a:prstGeom prst="rect">
            <a:avLst/>
          </a:prstGeom>
        </p:spPr>
      </p:pic>
      <p:sp>
        <p:nvSpPr>
          <p:cNvPr id="5" name="TextBox 4"/>
          <p:cNvSpPr txBox="1"/>
          <p:nvPr/>
        </p:nvSpPr>
        <p:spPr>
          <a:xfrm>
            <a:off x="3379444" y="4038600"/>
            <a:ext cx="2487956" cy="523220"/>
          </a:xfrm>
          <a:prstGeom prst="rect">
            <a:avLst/>
          </a:prstGeom>
          <a:noFill/>
        </p:spPr>
        <p:txBody>
          <a:bodyPr wrap="none" rtlCol="0">
            <a:spAutoFit/>
          </a:bodyPr>
          <a:lstStyle/>
          <a:p>
            <a:r>
              <a:rPr lang="en-US" sz="2800" b="1" i="0" dirty="0" smtClean="0">
                <a:solidFill>
                  <a:srgbClr val="FF66FF"/>
                </a:solidFill>
              </a:rPr>
              <a:t>North America</a:t>
            </a:r>
          </a:p>
          <a:p>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450" decel="100000" fill="hold"/>
                                        <p:tgtEl>
                                          <p:spTgt spid="5"/>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228600"/>
            <a:ext cx="7772400" cy="1143000"/>
          </a:xfrm>
        </p:spPr>
        <p:txBody>
          <a:bodyPr/>
          <a:lstStyle/>
          <a:p>
            <a:pPr eaLnBrk="1" hangingPunct="1"/>
            <a:r>
              <a:rPr lang="en-US" b="1" dirty="0"/>
              <a:t>North America</a:t>
            </a:r>
          </a:p>
        </p:txBody>
      </p:sp>
      <p:pic>
        <p:nvPicPr>
          <p:cNvPr id="47107" name="Picture 4" descr="North_America_satellite_globe"/>
          <p:cNvPicPr>
            <a:picLocks noChangeAspect="1" noChangeArrowheads="1"/>
          </p:cNvPicPr>
          <p:nvPr/>
        </p:nvPicPr>
        <p:blipFill>
          <a:blip r:embed="rId3"/>
          <a:srcRect/>
          <a:stretch>
            <a:fillRect/>
          </a:stretch>
        </p:blipFill>
        <p:spPr bwMode="auto">
          <a:xfrm>
            <a:off x="1905000" y="775970"/>
            <a:ext cx="5715000" cy="577723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381000"/>
            <a:ext cx="7772400" cy="914400"/>
          </a:xfrm>
        </p:spPr>
        <p:txBody>
          <a:bodyPr/>
          <a:lstStyle/>
          <a:p>
            <a:pPr eaLnBrk="1" hangingPunct="1"/>
            <a:r>
              <a:rPr lang="en-US" b="1" dirty="0"/>
              <a:t>Where is Home?</a:t>
            </a:r>
          </a:p>
        </p:txBody>
      </p:sp>
      <p:sp>
        <p:nvSpPr>
          <p:cNvPr id="74755" name="Rectangle 3"/>
          <p:cNvSpPr>
            <a:spLocks noGrp="1" noChangeArrowheads="1"/>
          </p:cNvSpPr>
          <p:nvPr>
            <p:ph type="body" idx="1"/>
          </p:nvPr>
        </p:nvSpPr>
        <p:spPr>
          <a:xfrm>
            <a:off x="685800" y="1447800"/>
            <a:ext cx="7772400" cy="4648200"/>
          </a:xfrm>
        </p:spPr>
        <p:txBody>
          <a:bodyPr/>
          <a:lstStyle/>
          <a:p>
            <a:pPr algn="ctr" eaLnBrk="1" hangingPunct="1">
              <a:buFontTx/>
              <a:buNone/>
            </a:pPr>
            <a:r>
              <a:rPr lang="en-US" sz="2800" b="1" dirty="0" err="1" smtClean="0">
                <a:solidFill>
                  <a:srgbClr val="FF66FF"/>
                </a:solidFill>
              </a:rPr>
              <a:t>Regnart</a:t>
            </a:r>
            <a:r>
              <a:rPr lang="en-US" sz="2800" b="1" dirty="0" smtClean="0">
                <a:solidFill>
                  <a:srgbClr val="FF66FF"/>
                </a:solidFill>
              </a:rPr>
              <a:t> Elementary School</a:t>
            </a:r>
          </a:p>
          <a:p>
            <a:pPr algn="ctr" eaLnBrk="1" hangingPunct="1">
              <a:buFontTx/>
              <a:buNone/>
            </a:pPr>
            <a:r>
              <a:rPr lang="en-US" sz="2800" b="1" dirty="0" smtClean="0">
                <a:solidFill>
                  <a:srgbClr val="FFFF00"/>
                </a:solidFill>
              </a:rPr>
              <a:t>Cupertino</a:t>
            </a:r>
          </a:p>
          <a:p>
            <a:pPr algn="ctr" eaLnBrk="1" hangingPunct="1">
              <a:buFontTx/>
              <a:buNone/>
            </a:pPr>
            <a:r>
              <a:rPr lang="en-US" sz="2800" b="1" dirty="0" smtClean="0">
                <a:solidFill>
                  <a:schemeClr val="bg1">
                    <a:lumMod val="20000"/>
                    <a:lumOff val="80000"/>
                  </a:schemeClr>
                </a:solidFill>
              </a:rPr>
              <a:t>Santa Clara county</a:t>
            </a:r>
          </a:p>
          <a:p>
            <a:pPr algn="ctr" eaLnBrk="1" hangingPunct="1">
              <a:buFontTx/>
              <a:buNone/>
            </a:pPr>
            <a:r>
              <a:rPr lang="en-US" sz="2800" b="1" dirty="0" smtClean="0">
                <a:solidFill>
                  <a:srgbClr val="FF6600"/>
                </a:solidFill>
              </a:rPr>
              <a:t>California</a:t>
            </a:r>
          </a:p>
          <a:p>
            <a:pPr algn="ctr" eaLnBrk="1" hangingPunct="1">
              <a:buFontTx/>
              <a:buNone/>
            </a:pPr>
            <a:r>
              <a:rPr lang="en-US" sz="2800" b="1" dirty="0" smtClean="0">
                <a:solidFill>
                  <a:srgbClr val="FFCC00"/>
                </a:solidFill>
              </a:rPr>
              <a:t>United States</a:t>
            </a:r>
          </a:p>
          <a:p>
            <a:pPr algn="ctr" eaLnBrk="1" hangingPunct="1">
              <a:buFontTx/>
              <a:buNone/>
            </a:pPr>
            <a:r>
              <a:rPr lang="en-US" sz="2800" b="1" dirty="0" smtClean="0">
                <a:solidFill>
                  <a:srgbClr val="FF66FF"/>
                </a:solidFill>
              </a:rPr>
              <a:t>North America</a:t>
            </a:r>
            <a:endParaRPr lang="en-US" sz="2800" b="1" dirty="0" smtClean="0">
              <a:solidFill>
                <a:srgbClr val="FF66FF"/>
              </a:solidFill>
            </a:endParaRPr>
          </a:p>
          <a:p>
            <a:pPr algn="ctr" eaLnBrk="1" hangingPunct="1">
              <a:buFontTx/>
              <a:buNone/>
            </a:pPr>
            <a:endParaRPr lang="en-US" sz="2800" b="1" dirty="0" smtClean="0">
              <a:solidFill>
                <a:srgbClr val="FF66FF"/>
              </a:solidFill>
            </a:endParaRPr>
          </a:p>
          <a:p>
            <a:pPr algn="ctr" eaLnBrk="1" hangingPunct="1">
              <a:buFontTx/>
              <a:buNone/>
            </a:pPr>
            <a:endParaRPr lang="en-US" sz="2800"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a:solidFill>
                <a:srgbClr val="FF66FF"/>
              </a:solidFill>
            </a:endParaRPr>
          </a:p>
        </p:txBody>
      </p:sp>
      <p:pic>
        <p:nvPicPr>
          <p:cNvPr id="4" name="Picture 3" descr="rr.gif"/>
          <p:cNvPicPr>
            <a:picLocks noChangeAspect="1"/>
          </p:cNvPicPr>
          <p:nvPr/>
        </p:nvPicPr>
        <p:blipFill>
          <a:blip r:embed="rId3"/>
          <a:stretch>
            <a:fillRect/>
          </a:stretch>
        </p:blipFill>
        <p:spPr>
          <a:xfrm>
            <a:off x="7010400" y="1529068"/>
            <a:ext cx="990600" cy="763587"/>
          </a:xfrm>
          <a:prstGeom prst="rect">
            <a:avLst/>
          </a:prstGeom>
        </p:spPr>
      </p:pic>
      <p:sp>
        <p:nvSpPr>
          <p:cNvPr id="5" name="Rectangle 4"/>
          <p:cNvSpPr/>
          <p:nvPr/>
        </p:nvSpPr>
        <p:spPr>
          <a:xfrm>
            <a:off x="4023052" y="4419600"/>
            <a:ext cx="1082348" cy="523220"/>
          </a:xfrm>
          <a:prstGeom prst="rect">
            <a:avLst/>
          </a:prstGeom>
        </p:spPr>
        <p:txBody>
          <a:bodyPr wrap="none">
            <a:spAutoFit/>
          </a:bodyPr>
          <a:lstStyle/>
          <a:p>
            <a:pPr algn="ctr" eaLnBrk="1" hangingPunct="1">
              <a:buFontTx/>
              <a:buNone/>
            </a:pPr>
            <a:r>
              <a:rPr lang="en-US" sz="2800" b="1" i="0" dirty="0" smtClean="0">
                <a:solidFill>
                  <a:schemeClr val="bg1">
                    <a:lumMod val="20000"/>
                    <a:lumOff val="80000"/>
                  </a:schemeClr>
                </a:solidFill>
              </a:rPr>
              <a:t>Earth</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9154" name="Picture 5" descr="earth"/>
          <p:cNvPicPr>
            <a:picLocks noChangeAspect="1" noChangeArrowheads="1"/>
          </p:cNvPicPr>
          <p:nvPr/>
        </p:nvPicPr>
        <p:blipFill>
          <a:blip r:embed="rId3"/>
          <a:srcRect/>
          <a:stretch>
            <a:fillRect/>
          </a:stretch>
        </p:blipFill>
        <p:spPr bwMode="auto">
          <a:xfrm>
            <a:off x="1295400" y="0"/>
            <a:ext cx="6543675" cy="6858000"/>
          </a:xfrm>
          <a:prstGeom prst="rect">
            <a:avLst/>
          </a:prstGeom>
          <a:noFill/>
          <a:ln w="9525">
            <a:noFill/>
            <a:miter lim="800000"/>
            <a:headEnd/>
            <a:tailEnd/>
          </a:ln>
        </p:spPr>
      </p:pic>
      <p:sp>
        <p:nvSpPr>
          <p:cNvPr id="49155" name="Rectangle 9"/>
          <p:cNvSpPr>
            <a:spLocks noGrp="1" noChangeArrowheads="1"/>
          </p:cNvSpPr>
          <p:nvPr>
            <p:ph type="title"/>
          </p:nvPr>
        </p:nvSpPr>
        <p:spPr>
          <a:xfrm>
            <a:off x="685800" y="0"/>
            <a:ext cx="7772400" cy="1143000"/>
          </a:xfrm>
        </p:spPr>
        <p:txBody>
          <a:bodyPr/>
          <a:lstStyle/>
          <a:p>
            <a:pPr eaLnBrk="1" hangingPunct="1"/>
            <a:r>
              <a:rPr lang="en-US" b="1" dirty="0"/>
              <a:t>Our Earth</a:t>
            </a:r>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381000"/>
            <a:ext cx="7772400" cy="914400"/>
          </a:xfrm>
        </p:spPr>
        <p:txBody>
          <a:bodyPr/>
          <a:lstStyle/>
          <a:p>
            <a:pPr eaLnBrk="1" hangingPunct="1"/>
            <a:r>
              <a:rPr lang="en-US" b="1" dirty="0"/>
              <a:t>Where is Home?</a:t>
            </a:r>
          </a:p>
        </p:txBody>
      </p:sp>
      <p:sp>
        <p:nvSpPr>
          <p:cNvPr id="74755" name="Rectangle 3"/>
          <p:cNvSpPr>
            <a:spLocks noGrp="1" noChangeArrowheads="1"/>
          </p:cNvSpPr>
          <p:nvPr>
            <p:ph type="body" idx="1"/>
          </p:nvPr>
        </p:nvSpPr>
        <p:spPr>
          <a:xfrm>
            <a:off x="685800" y="1447800"/>
            <a:ext cx="7772400" cy="4648200"/>
          </a:xfrm>
        </p:spPr>
        <p:txBody>
          <a:bodyPr/>
          <a:lstStyle/>
          <a:p>
            <a:pPr algn="ctr" eaLnBrk="1" hangingPunct="1">
              <a:buFontTx/>
              <a:buNone/>
            </a:pPr>
            <a:r>
              <a:rPr lang="en-US" sz="2800" b="1" dirty="0" err="1" smtClean="0">
                <a:solidFill>
                  <a:srgbClr val="FF66FF"/>
                </a:solidFill>
              </a:rPr>
              <a:t>Regnart</a:t>
            </a:r>
            <a:r>
              <a:rPr lang="en-US" sz="2800" b="1" dirty="0" smtClean="0">
                <a:solidFill>
                  <a:srgbClr val="FF66FF"/>
                </a:solidFill>
              </a:rPr>
              <a:t> Elementary School</a:t>
            </a:r>
          </a:p>
          <a:p>
            <a:pPr algn="ctr" eaLnBrk="1" hangingPunct="1">
              <a:buFontTx/>
              <a:buNone/>
            </a:pPr>
            <a:r>
              <a:rPr lang="en-US" sz="2800" b="1" dirty="0" smtClean="0">
                <a:solidFill>
                  <a:srgbClr val="FFFF00"/>
                </a:solidFill>
              </a:rPr>
              <a:t>Cupertino</a:t>
            </a:r>
          </a:p>
          <a:p>
            <a:pPr algn="ctr" eaLnBrk="1" hangingPunct="1">
              <a:buFontTx/>
              <a:buNone/>
            </a:pPr>
            <a:r>
              <a:rPr lang="en-US" sz="2800" b="1" dirty="0" smtClean="0">
                <a:solidFill>
                  <a:schemeClr val="bg1">
                    <a:lumMod val="20000"/>
                    <a:lumOff val="80000"/>
                  </a:schemeClr>
                </a:solidFill>
              </a:rPr>
              <a:t>Santa Clara county</a:t>
            </a:r>
          </a:p>
          <a:p>
            <a:pPr algn="ctr" eaLnBrk="1" hangingPunct="1">
              <a:buFontTx/>
              <a:buNone/>
            </a:pPr>
            <a:r>
              <a:rPr lang="en-US" sz="2800" b="1" dirty="0" smtClean="0">
                <a:solidFill>
                  <a:srgbClr val="FF6600"/>
                </a:solidFill>
              </a:rPr>
              <a:t>California</a:t>
            </a:r>
          </a:p>
          <a:p>
            <a:pPr algn="ctr" eaLnBrk="1" hangingPunct="1">
              <a:buFontTx/>
              <a:buNone/>
            </a:pPr>
            <a:r>
              <a:rPr lang="en-US" sz="2800" b="1" dirty="0" smtClean="0">
                <a:solidFill>
                  <a:srgbClr val="FFCC00"/>
                </a:solidFill>
              </a:rPr>
              <a:t>United States</a:t>
            </a:r>
          </a:p>
          <a:p>
            <a:pPr algn="ctr" eaLnBrk="1" hangingPunct="1">
              <a:buFontTx/>
              <a:buNone/>
            </a:pPr>
            <a:r>
              <a:rPr lang="en-US" sz="2800" b="1" dirty="0" smtClean="0">
                <a:solidFill>
                  <a:srgbClr val="FF66FF"/>
                </a:solidFill>
              </a:rPr>
              <a:t>North America</a:t>
            </a:r>
          </a:p>
          <a:p>
            <a:pPr algn="ctr" eaLnBrk="1" hangingPunct="1">
              <a:buFontTx/>
              <a:buNone/>
            </a:pPr>
            <a:r>
              <a:rPr lang="en-US" sz="2800" b="1" dirty="0" smtClean="0">
                <a:solidFill>
                  <a:schemeClr val="bg1">
                    <a:lumMod val="20000"/>
                    <a:lumOff val="80000"/>
                  </a:schemeClr>
                </a:solidFill>
              </a:rPr>
              <a:t>Earth</a:t>
            </a:r>
            <a:endParaRPr lang="en-US" sz="2800" b="1" dirty="0" smtClean="0">
              <a:solidFill>
                <a:schemeClr val="bg1">
                  <a:lumMod val="20000"/>
                  <a:lumOff val="80000"/>
                </a:schemeClr>
              </a:solidFill>
            </a:endParaRPr>
          </a:p>
          <a:p>
            <a:pPr algn="ctr" eaLnBrk="1" hangingPunct="1">
              <a:buFontTx/>
              <a:buNone/>
            </a:pPr>
            <a:endParaRPr lang="en-US" sz="2800" b="1" dirty="0" smtClean="0">
              <a:solidFill>
                <a:srgbClr val="FF66FF"/>
              </a:solidFill>
            </a:endParaRPr>
          </a:p>
          <a:p>
            <a:pPr algn="ctr" eaLnBrk="1" hangingPunct="1">
              <a:buFontTx/>
              <a:buNone/>
            </a:pPr>
            <a:endParaRPr lang="en-US" sz="2800"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a:solidFill>
                <a:srgbClr val="FF66FF"/>
              </a:solidFill>
            </a:endParaRPr>
          </a:p>
        </p:txBody>
      </p:sp>
      <p:pic>
        <p:nvPicPr>
          <p:cNvPr id="4" name="Picture 3" descr="rr.gif"/>
          <p:cNvPicPr>
            <a:picLocks noChangeAspect="1"/>
          </p:cNvPicPr>
          <p:nvPr/>
        </p:nvPicPr>
        <p:blipFill>
          <a:blip r:embed="rId3"/>
          <a:stretch>
            <a:fillRect/>
          </a:stretch>
        </p:blipFill>
        <p:spPr>
          <a:xfrm>
            <a:off x="7010400" y="1529068"/>
            <a:ext cx="990600" cy="763587"/>
          </a:xfrm>
          <a:prstGeom prst="rect">
            <a:avLst/>
          </a:prstGeom>
        </p:spPr>
      </p:pic>
      <p:sp>
        <p:nvSpPr>
          <p:cNvPr id="5" name="TextBox 4"/>
          <p:cNvSpPr txBox="1"/>
          <p:nvPr/>
        </p:nvSpPr>
        <p:spPr>
          <a:xfrm>
            <a:off x="3485361" y="4953000"/>
            <a:ext cx="2229639" cy="523220"/>
          </a:xfrm>
          <a:prstGeom prst="rect">
            <a:avLst/>
          </a:prstGeom>
          <a:noFill/>
        </p:spPr>
        <p:txBody>
          <a:bodyPr wrap="none" rtlCol="0">
            <a:spAutoFit/>
          </a:bodyPr>
          <a:lstStyle/>
          <a:p>
            <a:r>
              <a:rPr lang="en-US" sz="2800" b="1" i="0" dirty="0" smtClean="0">
                <a:solidFill>
                  <a:srgbClr val="7DEE49"/>
                </a:solidFill>
              </a:rPr>
              <a:t>Solar System</a:t>
            </a:r>
          </a:p>
          <a:p>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85800" y="0"/>
            <a:ext cx="7772400" cy="1143000"/>
          </a:xfrm>
        </p:spPr>
        <p:txBody>
          <a:bodyPr/>
          <a:lstStyle/>
          <a:p>
            <a:pPr eaLnBrk="1" hangingPunct="1"/>
            <a:r>
              <a:rPr lang="en-US" b="1"/>
              <a:t>The Solar System</a:t>
            </a:r>
          </a:p>
        </p:txBody>
      </p:sp>
      <p:pic>
        <p:nvPicPr>
          <p:cNvPr id="51203" name="Picture 4" descr="Solar_sys2"/>
          <p:cNvPicPr>
            <a:picLocks noChangeAspect="1" noChangeArrowheads="1"/>
          </p:cNvPicPr>
          <p:nvPr/>
        </p:nvPicPr>
        <p:blipFill>
          <a:blip r:embed="rId3"/>
          <a:srcRect/>
          <a:stretch>
            <a:fillRect/>
          </a:stretch>
        </p:blipFill>
        <p:spPr bwMode="auto">
          <a:xfrm>
            <a:off x="0" y="1117600"/>
            <a:ext cx="9144000" cy="57404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381000"/>
            <a:ext cx="7772400" cy="914400"/>
          </a:xfrm>
        </p:spPr>
        <p:txBody>
          <a:bodyPr/>
          <a:lstStyle/>
          <a:p>
            <a:pPr eaLnBrk="1" hangingPunct="1"/>
            <a:r>
              <a:rPr lang="en-US" b="1" dirty="0"/>
              <a:t>Where is Home?</a:t>
            </a:r>
          </a:p>
        </p:txBody>
      </p:sp>
      <p:sp>
        <p:nvSpPr>
          <p:cNvPr id="74755" name="Rectangle 3"/>
          <p:cNvSpPr>
            <a:spLocks noGrp="1" noChangeArrowheads="1"/>
          </p:cNvSpPr>
          <p:nvPr>
            <p:ph type="body" idx="1"/>
          </p:nvPr>
        </p:nvSpPr>
        <p:spPr>
          <a:xfrm>
            <a:off x="685800" y="1447800"/>
            <a:ext cx="7772400" cy="4648200"/>
          </a:xfrm>
        </p:spPr>
        <p:txBody>
          <a:bodyPr/>
          <a:lstStyle/>
          <a:p>
            <a:pPr algn="ctr" eaLnBrk="1" hangingPunct="1">
              <a:buFontTx/>
              <a:buNone/>
            </a:pPr>
            <a:r>
              <a:rPr lang="en-US" sz="2800" b="1" dirty="0" err="1" smtClean="0">
                <a:solidFill>
                  <a:srgbClr val="FF66FF"/>
                </a:solidFill>
              </a:rPr>
              <a:t>Regnart</a:t>
            </a:r>
            <a:r>
              <a:rPr lang="en-US" sz="2800" b="1" dirty="0" smtClean="0">
                <a:solidFill>
                  <a:srgbClr val="FF66FF"/>
                </a:solidFill>
              </a:rPr>
              <a:t> Elementary School</a:t>
            </a:r>
          </a:p>
          <a:p>
            <a:pPr algn="ctr" eaLnBrk="1" hangingPunct="1">
              <a:buFontTx/>
              <a:buNone/>
            </a:pPr>
            <a:r>
              <a:rPr lang="en-US" sz="2800" b="1" dirty="0" smtClean="0">
                <a:solidFill>
                  <a:srgbClr val="FFFF00"/>
                </a:solidFill>
              </a:rPr>
              <a:t>Cupertino</a:t>
            </a:r>
          </a:p>
          <a:p>
            <a:pPr algn="ctr" eaLnBrk="1" hangingPunct="1">
              <a:buFontTx/>
              <a:buNone/>
            </a:pPr>
            <a:r>
              <a:rPr lang="en-US" sz="2800" b="1" dirty="0" smtClean="0">
                <a:solidFill>
                  <a:schemeClr val="bg1">
                    <a:lumMod val="20000"/>
                    <a:lumOff val="80000"/>
                  </a:schemeClr>
                </a:solidFill>
              </a:rPr>
              <a:t>Santa Clara county</a:t>
            </a:r>
          </a:p>
          <a:p>
            <a:pPr algn="ctr" eaLnBrk="1" hangingPunct="1">
              <a:buFontTx/>
              <a:buNone/>
            </a:pPr>
            <a:r>
              <a:rPr lang="en-US" sz="2800" b="1" dirty="0" smtClean="0">
                <a:solidFill>
                  <a:srgbClr val="FF6600"/>
                </a:solidFill>
              </a:rPr>
              <a:t>California</a:t>
            </a:r>
          </a:p>
          <a:p>
            <a:pPr algn="ctr" eaLnBrk="1" hangingPunct="1">
              <a:buFontTx/>
              <a:buNone/>
            </a:pPr>
            <a:r>
              <a:rPr lang="en-US" sz="2800" b="1" dirty="0" smtClean="0">
                <a:solidFill>
                  <a:srgbClr val="FFCC00"/>
                </a:solidFill>
              </a:rPr>
              <a:t>United States</a:t>
            </a:r>
          </a:p>
          <a:p>
            <a:pPr algn="ctr" eaLnBrk="1" hangingPunct="1">
              <a:buFontTx/>
              <a:buNone/>
            </a:pPr>
            <a:r>
              <a:rPr lang="en-US" sz="2800" b="1" dirty="0" smtClean="0">
                <a:solidFill>
                  <a:srgbClr val="FF66FF"/>
                </a:solidFill>
              </a:rPr>
              <a:t>North America</a:t>
            </a:r>
          </a:p>
          <a:p>
            <a:pPr algn="ctr" eaLnBrk="1" hangingPunct="1">
              <a:buFontTx/>
              <a:buNone/>
            </a:pPr>
            <a:r>
              <a:rPr lang="en-US" sz="2800" b="1" dirty="0" smtClean="0">
                <a:solidFill>
                  <a:schemeClr val="bg1">
                    <a:lumMod val="20000"/>
                    <a:lumOff val="80000"/>
                  </a:schemeClr>
                </a:solidFill>
              </a:rPr>
              <a:t>Earth</a:t>
            </a:r>
          </a:p>
          <a:p>
            <a:pPr algn="ctr" eaLnBrk="1" hangingPunct="1">
              <a:buFontTx/>
              <a:buNone/>
            </a:pPr>
            <a:r>
              <a:rPr lang="en-US" sz="2800" b="1" dirty="0" smtClean="0">
                <a:solidFill>
                  <a:srgbClr val="7DEE49"/>
                </a:solidFill>
              </a:rPr>
              <a:t>Solar System</a:t>
            </a:r>
            <a:endParaRPr lang="en-US" sz="2800" b="1" dirty="0" smtClean="0">
              <a:solidFill>
                <a:srgbClr val="7DEE49"/>
              </a:solidFill>
            </a:endParaRPr>
          </a:p>
          <a:p>
            <a:pPr algn="ctr" eaLnBrk="1" hangingPunct="1">
              <a:buFontTx/>
              <a:buNone/>
            </a:pPr>
            <a:endParaRPr lang="en-US" sz="2800" b="1" dirty="0" smtClean="0">
              <a:solidFill>
                <a:srgbClr val="FF66FF"/>
              </a:solidFill>
            </a:endParaRPr>
          </a:p>
          <a:p>
            <a:pPr algn="ctr" eaLnBrk="1" hangingPunct="1">
              <a:buFontTx/>
              <a:buNone/>
            </a:pPr>
            <a:endParaRPr lang="en-US" sz="2800"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a:solidFill>
                <a:srgbClr val="FF66FF"/>
              </a:solidFill>
            </a:endParaRPr>
          </a:p>
        </p:txBody>
      </p:sp>
      <p:pic>
        <p:nvPicPr>
          <p:cNvPr id="4" name="Picture 3" descr="rr.gif"/>
          <p:cNvPicPr>
            <a:picLocks noChangeAspect="1"/>
          </p:cNvPicPr>
          <p:nvPr/>
        </p:nvPicPr>
        <p:blipFill>
          <a:blip r:embed="rId3"/>
          <a:stretch>
            <a:fillRect/>
          </a:stretch>
        </p:blipFill>
        <p:spPr>
          <a:xfrm>
            <a:off x="7010400" y="1529068"/>
            <a:ext cx="990600" cy="763587"/>
          </a:xfrm>
          <a:prstGeom prst="rect">
            <a:avLst/>
          </a:prstGeom>
        </p:spPr>
      </p:pic>
      <p:sp>
        <p:nvSpPr>
          <p:cNvPr id="5" name="TextBox 4"/>
          <p:cNvSpPr txBox="1"/>
          <p:nvPr/>
        </p:nvSpPr>
        <p:spPr>
          <a:xfrm>
            <a:off x="3609522" y="5486400"/>
            <a:ext cx="1876878" cy="523220"/>
          </a:xfrm>
          <a:prstGeom prst="rect">
            <a:avLst/>
          </a:prstGeom>
          <a:noFill/>
        </p:spPr>
        <p:txBody>
          <a:bodyPr wrap="none" rtlCol="0">
            <a:spAutoFit/>
          </a:bodyPr>
          <a:lstStyle/>
          <a:p>
            <a:r>
              <a:rPr lang="en-US" sz="2800" b="1" i="0" dirty="0" smtClean="0">
                <a:solidFill>
                  <a:schemeClr val="tx2">
                    <a:lumMod val="60000"/>
                    <a:lumOff val="40000"/>
                  </a:schemeClr>
                </a:solidFill>
              </a:rPr>
              <a:t>Milky Way</a:t>
            </a:r>
          </a:p>
          <a:p>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450" decel="100000" fill="hold"/>
                                        <p:tgtEl>
                                          <p:spTgt spid="5"/>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3250" name="Picture 5" descr="milkyway_glimpse"/>
          <p:cNvPicPr>
            <a:picLocks noChangeAspect="1" noChangeArrowheads="1"/>
          </p:cNvPicPr>
          <p:nvPr/>
        </p:nvPicPr>
        <p:blipFill>
          <a:blip r:embed="rId4"/>
          <a:srcRect/>
          <a:stretch>
            <a:fillRect/>
          </a:stretch>
        </p:blipFill>
        <p:spPr bwMode="auto">
          <a:xfrm>
            <a:off x="990600" y="0"/>
            <a:ext cx="6858000" cy="6858000"/>
          </a:xfrm>
          <a:prstGeom prst="rect">
            <a:avLst/>
          </a:prstGeom>
          <a:noFill/>
          <a:ln w="9525">
            <a:noFill/>
            <a:miter lim="800000"/>
            <a:headEnd/>
            <a:tailEnd/>
          </a:ln>
        </p:spPr>
      </p:pic>
      <p:sp>
        <p:nvSpPr>
          <p:cNvPr id="53251" name="Rectangle 9"/>
          <p:cNvSpPr>
            <a:spLocks noGrp="1" noChangeArrowheads="1"/>
          </p:cNvSpPr>
          <p:nvPr>
            <p:ph type="title"/>
          </p:nvPr>
        </p:nvSpPr>
        <p:spPr>
          <a:xfrm>
            <a:off x="685800" y="0"/>
            <a:ext cx="7772400" cy="914400"/>
          </a:xfrm>
        </p:spPr>
        <p:txBody>
          <a:bodyPr/>
          <a:lstStyle/>
          <a:p>
            <a:pPr eaLnBrk="1" hangingPunct="1"/>
            <a:r>
              <a:rPr lang="en-US" b="1"/>
              <a:t>Milky Way</a:t>
            </a:r>
          </a:p>
        </p:txBody>
      </p:sp>
    </p:spTree>
  </p:cSld>
  <p:clrMapOvr>
    <a:overrideClrMapping bg1="dk2" tx1="lt1" bg2="dk1" tx2="lt2" accent1="accent1" accent2="accent2" accent3="accent3" accent4="accent4" accent5="accent5" accent6="accent6" hlink="hlink" folHlink="folHlink"/>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381000"/>
            <a:ext cx="7772400" cy="914400"/>
          </a:xfrm>
        </p:spPr>
        <p:txBody>
          <a:bodyPr/>
          <a:lstStyle/>
          <a:p>
            <a:pPr eaLnBrk="1" hangingPunct="1"/>
            <a:r>
              <a:rPr lang="en-US" b="1" dirty="0"/>
              <a:t>Where is Home?</a:t>
            </a:r>
          </a:p>
        </p:txBody>
      </p:sp>
      <p:sp>
        <p:nvSpPr>
          <p:cNvPr id="74755" name="Rectangle 3"/>
          <p:cNvSpPr>
            <a:spLocks noGrp="1" noChangeArrowheads="1"/>
          </p:cNvSpPr>
          <p:nvPr>
            <p:ph type="body" idx="1"/>
          </p:nvPr>
        </p:nvSpPr>
        <p:spPr>
          <a:xfrm>
            <a:off x="685800" y="1447800"/>
            <a:ext cx="7772400" cy="4648200"/>
          </a:xfrm>
        </p:spPr>
        <p:txBody>
          <a:bodyPr/>
          <a:lstStyle/>
          <a:p>
            <a:pPr algn="ctr" eaLnBrk="1" hangingPunct="1">
              <a:buFontTx/>
              <a:buNone/>
            </a:pPr>
            <a:r>
              <a:rPr lang="en-US" sz="2800" b="1" dirty="0" err="1" smtClean="0">
                <a:solidFill>
                  <a:srgbClr val="FF66FF"/>
                </a:solidFill>
              </a:rPr>
              <a:t>Regnart</a:t>
            </a:r>
            <a:r>
              <a:rPr lang="en-US" sz="2800" b="1" dirty="0" smtClean="0">
                <a:solidFill>
                  <a:srgbClr val="FF66FF"/>
                </a:solidFill>
              </a:rPr>
              <a:t> Elementary School</a:t>
            </a:r>
          </a:p>
          <a:p>
            <a:pPr algn="ctr" eaLnBrk="1" hangingPunct="1">
              <a:buFontTx/>
              <a:buNone/>
            </a:pPr>
            <a:r>
              <a:rPr lang="en-US" sz="2800" b="1" dirty="0" smtClean="0">
                <a:solidFill>
                  <a:srgbClr val="FFFF00"/>
                </a:solidFill>
              </a:rPr>
              <a:t>Cupertino</a:t>
            </a:r>
          </a:p>
          <a:p>
            <a:pPr algn="ctr" eaLnBrk="1" hangingPunct="1">
              <a:buFontTx/>
              <a:buNone/>
            </a:pPr>
            <a:r>
              <a:rPr lang="en-US" sz="2800" b="1" dirty="0" smtClean="0">
                <a:solidFill>
                  <a:schemeClr val="bg1">
                    <a:lumMod val="20000"/>
                    <a:lumOff val="80000"/>
                  </a:schemeClr>
                </a:solidFill>
              </a:rPr>
              <a:t>Santa Clara county</a:t>
            </a:r>
          </a:p>
          <a:p>
            <a:pPr algn="ctr" eaLnBrk="1" hangingPunct="1">
              <a:buFontTx/>
              <a:buNone/>
            </a:pPr>
            <a:r>
              <a:rPr lang="en-US" sz="2800" b="1" dirty="0" smtClean="0">
                <a:solidFill>
                  <a:srgbClr val="FF6600"/>
                </a:solidFill>
              </a:rPr>
              <a:t>California</a:t>
            </a:r>
          </a:p>
          <a:p>
            <a:pPr algn="ctr" eaLnBrk="1" hangingPunct="1">
              <a:buFontTx/>
              <a:buNone/>
            </a:pPr>
            <a:r>
              <a:rPr lang="en-US" sz="2800" b="1" dirty="0" smtClean="0">
                <a:solidFill>
                  <a:srgbClr val="FFCC00"/>
                </a:solidFill>
              </a:rPr>
              <a:t>United States</a:t>
            </a:r>
          </a:p>
          <a:p>
            <a:pPr algn="ctr" eaLnBrk="1" hangingPunct="1">
              <a:buFontTx/>
              <a:buNone/>
            </a:pPr>
            <a:r>
              <a:rPr lang="en-US" sz="2800" b="1" dirty="0" smtClean="0">
                <a:solidFill>
                  <a:srgbClr val="FF66FF"/>
                </a:solidFill>
              </a:rPr>
              <a:t>North America</a:t>
            </a:r>
          </a:p>
          <a:p>
            <a:pPr algn="ctr" eaLnBrk="1" hangingPunct="1">
              <a:buFontTx/>
              <a:buNone/>
            </a:pPr>
            <a:r>
              <a:rPr lang="en-US" sz="2800" b="1" dirty="0" smtClean="0">
                <a:solidFill>
                  <a:schemeClr val="bg1">
                    <a:lumMod val="20000"/>
                    <a:lumOff val="80000"/>
                  </a:schemeClr>
                </a:solidFill>
              </a:rPr>
              <a:t>Earth</a:t>
            </a:r>
          </a:p>
          <a:p>
            <a:pPr algn="ctr" eaLnBrk="1" hangingPunct="1">
              <a:buFontTx/>
              <a:buNone/>
            </a:pPr>
            <a:r>
              <a:rPr lang="en-US" sz="2800" b="1" dirty="0" smtClean="0">
                <a:solidFill>
                  <a:srgbClr val="7DEE49"/>
                </a:solidFill>
              </a:rPr>
              <a:t>Solar System</a:t>
            </a:r>
          </a:p>
          <a:p>
            <a:pPr algn="ctr" eaLnBrk="1" hangingPunct="1">
              <a:buFontTx/>
              <a:buNone/>
            </a:pPr>
            <a:r>
              <a:rPr lang="en-US" sz="2800" b="1" dirty="0" smtClean="0">
                <a:solidFill>
                  <a:schemeClr val="tx2">
                    <a:lumMod val="60000"/>
                    <a:lumOff val="40000"/>
                  </a:schemeClr>
                </a:solidFill>
              </a:rPr>
              <a:t>Milky Way</a:t>
            </a:r>
            <a:endParaRPr lang="en-US" sz="2800" b="1" dirty="0" smtClean="0">
              <a:solidFill>
                <a:schemeClr val="tx2">
                  <a:lumMod val="60000"/>
                  <a:lumOff val="40000"/>
                </a:schemeClr>
              </a:solidFill>
            </a:endParaRPr>
          </a:p>
          <a:p>
            <a:pPr algn="ctr" eaLnBrk="1" hangingPunct="1">
              <a:buFontTx/>
              <a:buNone/>
            </a:pPr>
            <a:endParaRPr lang="en-US" sz="2800" b="1" dirty="0" smtClean="0">
              <a:solidFill>
                <a:srgbClr val="FF66FF"/>
              </a:solidFill>
            </a:endParaRPr>
          </a:p>
          <a:p>
            <a:pPr algn="ctr" eaLnBrk="1" hangingPunct="1">
              <a:buFontTx/>
              <a:buNone/>
            </a:pPr>
            <a:endParaRPr lang="en-US" sz="2800"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smtClean="0">
              <a:solidFill>
                <a:srgbClr val="FF66FF"/>
              </a:solidFill>
            </a:endParaRPr>
          </a:p>
          <a:p>
            <a:pPr algn="ctr" eaLnBrk="1" hangingPunct="1">
              <a:buFontTx/>
              <a:buNone/>
            </a:pPr>
            <a:endParaRPr lang="en-US" b="1" dirty="0">
              <a:solidFill>
                <a:srgbClr val="FF66FF"/>
              </a:solidFill>
            </a:endParaRPr>
          </a:p>
        </p:txBody>
      </p:sp>
      <p:pic>
        <p:nvPicPr>
          <p:cNvPr id="4" name="Picture 3" descr="rr.gif"/>
          <p:cNvPicPr>
            <a:picLocks noChangeAspect="1"/>
          </p:cNvPicPr>
          <p:nvPr/>
        </p:nvPicPr>
        <p:blipFill>
          <a:blip r:embed="rId3"/>
          <a:stretch>
            <a:fillRect/>
          </a:stretch>
        </p:blipFill>
        <p:spPr>
          <a:xfrm>
            <a:off x="7010400" y="1529068"/>
            <a:ext cx="990600" cy="763587"/>
          </a:xfrm>
          <a:prstGeom prst="rect">
            <a:avLst/>
          </a:prstGeom>
        </p:spPr>
      </p:pic>
      <p:sp>
        <p:nvSpPr>
          <p:cNvPr id="5" name="TextBox 4"/>
          <p:cNvSpPr txBox="1"/>
          <p:nvPr/>
        </p:nvSpPr>
        <p:spPr>
          <a:xfrm>
            <a:off x="3581400" y="6029980"/>
            <a:ext cx="2043498" cy="523220"/>
          </a:xfrm>
          <a:prstGeom prst="rect">
            <a:avLst/>
          </a:prstGeom>
          <a:noFill/>
        </p:spPr>
        <p:txBody>
          <a:bodyPr wrap="none" rtlCol="0">
            <a:spAutoFit/>
          </a:bodyPr>
          <a:lstStyle/>
          <a:p>
            <a:r>
              <a:rPr lang="en-US" sz="2800" b="1" i="0" dirty="0" smtClean="0">
                <a:solidFill>
                  <a:srgbClr val="FF0000"/>
                </a:solidFill>
              </a:rPr>
              <a:t>Local group</a:t>
            </a:r>
          </a:p>
          <a:p>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450" decel="100000" fill="hold"/>
                                        <p:tgtEl>
                                          <p:spTgt spid="5"/>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1" name="Rectangle 9"/>
          <p:cNvSpPr>
            <a:spLocks noGrp="1" noChangeArrowheads="1"/>
          </p:cNvSpPr>
          <p:nvPr>
            <p:ph type="title"/>
          </p:nvPr>
        </p:nvSpPr>
        <p:spPr>
          <a:xfrm>
            <a:off x="685800" y="0"/>
            <a:ext cx="7772400" cy="914400"/>
          </a:xfrm>
        </p:spPr>
        <p:txBody>
          <a:bodyPr/>
          <a:lstStyle/>
          <a:p>
            <a:pPr eaLnBrk="1" hangingPunct="1"/>
            <a:r>
              <a:rPr lang="en-US" b="1" dirty="0" smtClean="0"/>
              <a:t>Local group </a:t>
            </a:r>
            <a:endParaRPr lang="en-US" b="1" dirty="0"/>
          </a:p>
        </p:txBody>
      </p:sp>
      <p:pic>
        <p:nvPicPr>
          <p:cNvPr id="5" name="Picture 4" descr="galaxycluster_hst.gif"/>
          <p:cNvPicPr>
            <a:picLocks noChangeAspect="1"/>
          </p:cNvPicPr>
          <p:nvPr/>
        </p:nvPicPr>
        <p:blipFill>
          <a:blip r:embed="rId3"/>
          <a:stretch>
            <a:fillRect/>
          </a:stretch>
        </p:blipFill>
        <p:spPr>
          <a:xfrm>
            <a:off x="0" y="0"/>
            <a:ext cx="9144000" cy="7112000"/>
          </a:xfrm>
          <a:prstGeom prst="rect">
            <a:avLst/>
          </a:prstGeom>
        </p:spPr>
      </p:pic>
      <p:sp>
        <p:nvSpPr>
          <p:cNvPr id="6" name="TextBox 5"/>
          <p:cNvSpPr txBox="1"/>
          <p:nvPr/>
        </p:nvSpPr>
        <p:spPr>
          <a:xfrm>
            <a:off x="457200" y="6088559"/>
            <a:ext cx="3396299" cy="769441"/>
          </a:xfrm>
          <a:prstGeom prst="rect">
            <a:avLst/>
          </a:prstGeom>
          <a:noFill/>
        </p:spPr>
        <p:txBody>
          <a:bodyPr wrap="none" rtlCol="0">
            <a:spAutoFit/>
          </a:bodyPr>
          <a:lstStyle/>
          <a:p>
            <a:r>
              <a:rPr lang="en-US" b="1" dirty="0" smtClean="0"/>
              <a:t>Local</a:t>
            </a:r>
            <a:r>
              <a:rPr lang="en-US" dirty="0" smtClean="0"/>
              <a:t> </a:t>
            </a:r>
            <a:r>
              <a:rPr lang="en-US" b="1" dirty="0" smtClean="0"/>
              <a:t>cluster</a:t>
            </a:r>
            <a:endParaRPr lang="en-US" b="1" dirty="0"/>
          </a:p>
        </p:txBody>
      </p:sp>
    </p:spTree>
  </p:cSld>
  <p:clrMapOvr>
    <a:overrideClrMapping bg1="dk2" tx1="lt1" bg2="dk1" tx2="lt2" accent1="accent1" accent2="accent2" accent3="accent3" accent4="accent4" accent5="accent5" accent6="accent6" hlink="hlink" folHlink="folHlink"/>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nite_sky.jpg"/>
          <p:cNvPicPr>
            <a:picLocks noChangeAspect="1"/>
          </p:cNvPicPr>
          <p:nvPr/>
        </p:nvPicPr>
        <p:blipFill>
          <a:blip r:embed="rId3"/>
          <a:stretch>
            <a:fillRect/>
          </a:stretch>
        </p:blipFill>
        <p:spPr>
          <a:xfrm>
            <a:off x="0" y="0"/>
            <a:ext cx="9144000" cy="6858000"/>
          </a:xfrm>
          <a:prstGeom prst="rect">
            <a:avLst/>
          </a:prstGeom>
        </p:spPr>
      </p:pic>
      <p:sp>
        <p:nvSpPr>
          <p:cNvPr id="53251" name="Rectangle 9"/>
          <p:cNvSpPr>
            <a:spLocks noGrp="1" noChangeArrowheads="1"/>
          </p:cNvSpPr>
          <p:nvPr>
            <p:ph type="title"/>
          </p:nvPr>
        </p:nvSpPr>
        <p:spPr>
          <a:xfrm>
            <a:off x="685800" y="533400"/>
            <a:ext cx="7772400" cy="609600"/>
          </a:xfrm>
        </p:spPr>
        <p:txBody>
          <a:bodyPr/>
          <a:lstStyle/>
          <a:p>
            <a:pPr eaLnBrk="1" hangingPunct="1"/>
            <a:r>
              <a:rPr lang="en-US" sz="4000" b="1" i="1" dirty="0" smtClean="0"/>
              <a:t>..b</a:t>
            </a:r>
            <a:r>
              <a:rPr lang="en-US" sz="4000" b="1" i="1" dirty="0" smtClean="0"/>
              <a:t>ut </a:t>
            </a:r>
            <a:r>
              <a:rPr lang="en-US" sz="4000" b="1" i="1" dirty="0" smtClean="0"/>
              <a:t>w</a:t>
            </a:r>
            <a:r>
              <a:rPr lang="en-US" sz="4000" b="1" i="1" dirty="0" smtClean="0"/>
              <a:t>hat can we see in the night sky?</a:t>
            </a:r>
            <a:endParaRPr lang="en-US" sz="4000" b="1" i="1" dirty="0"/>
          </a:p>
        </p:txBody>
      </p:sp>
      <p:sp>
        <p:nvSpPr>
          <p:cNvPr id="4" name="TextBox 3"/>
          <p:cNvSpPr txBox="1"/>
          <p:nvPr/>
        </p:nvSpPr>
        <p:spPr>
          <a:xfrm>
            <a:off x="1676400" y="3276600"/>
            <a:ext cx="1441420" cy="707886"/>
          </a:xfrm>
          <a:prstGeom prst="rect">
            <a:avLst/>
          </a:prstGeom>
          <a:noFill/>
        </p:spPr>
        <p:txBody>
          <a:bodyPr wrap="none" rtlCol="0">
            <a:spAutoFit/>
          </a:bodyPr>
          <a:lstStyle/>
          <a:p>
            <a:pPr>
              <a:buFont typeface="Arial"/>
              <a:buChar char="•"/>
            </a:pPr>
            <a:r>
              <a:rPr lang="en-US" sz="4000" b="1" dirty="0" smtClean="0"/>
              <a:t>Stars </a:t>
            </a:r>
            <a:endParaRPr lang="en-US" sz="4000" b="1" dirty="0"/>
          </a:p>
        </p:txBody>
      </p:sp>
    </p:spTree>
  </p:cSld>
  <p:clrMapOvr>
    <a:overrideClrMapping bg1="dk2" tx1="lt1" bg2="dk1" tx2="lt2" accent1="accent1" accent2="accent2" accent3="accent3" accent4="accent4" accent5="accent5" accent6="accent6" hlink="hlink" folHlink="folHlink"/>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2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p:bldP spid="4" grpId="0"/>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nite_sky.jpg"/>
          <p:cNvPicPr>
            <a:picLocks noChangeAspect="1"/>
          </p:cNvPicPr>
          <p:nvPr/>
        </p:nvPicPr>
        <p:blipFill>
          <a:blip r:embed="rId3"/>
          <a:stretch>
            <a:fillRect/>
          </a:stretch>
        </p:blipFill>
        <p:spPr>
          <a:xfrm>
            <a:off x="0" y="0"/>
            <a:ext cx="9144000" cy="7156174"/>
          </a:xfrm>
          <a:prstGeom prst="rect">
            <a:avLst/>
          </a:prstGeom>
        </p:spPr>
      </p:pic>
      <p:sp>
        <p:nvSpPr>
          <p:cNvPr id="4" name="TextBox 3"/>
          <p:cNvSpPr txBox="1"/>
          <p:nvPr/>
        </p:nvSpPr>
        <p:spPr>
          <a:xfrm rot="10800000" flipV="1">
            <a:off x="1371600" y="263162"/>
            <a:ext cx="5140280" cy="707886"/>
          </a:xfrm>
          <a:prstGeom prst="rect">
            <a:avLst/>
          </a:prstGeom>
          <a:noFill/>
        </p:spPr>
        <p:txBody>
          <a:bodyPr wrap="square" rtlCol="0">
            <a:spAutoFit/>
          </a:bodyPr>
          <a:lstStyle/>
          <a:p>
            <a:r>
              <a:rPr lang="en-US" sz="4000" b="1" dirty="0" smtClean="0"/>
              <a:t>         what are </a:t>
            </a:r>
            <a:r>
              <a:rPr lang="en-US" sz="4000" b="1" dirty="0" err="1" smtClean="0"/>
              <a:t>STAR’s</a:t>
            </a:r>
            <a:r>
              <a:rPr lang="en-US" sz="4000" b="1" dirty="0" smtClean="0"/>
              <a:t>?</a:t>
            </a:r>
          </a:p>
          <a:p>
            <a:endParaRPr lang="en-US" sz="4000" b="1" dirty="0"/>
          </a:p>
        </p:txBody>
      </p:sp>
      <p:sp>
        <p:nvSpPr>
          <p:cNvPr id="6" name="5-Point Star 5"/>
          <p:cNvSpPr/>
          <p:nvPr/>
        </p:nvSpPr>
        <p:spPr bwMode="auto">
          <a:xfrm>
            <a:off x="533400" y="1524000"/>
            <a:ext cx="3886200" cy="3733800"/>
          </a:xfrm>
          <a:prstGeom prst="star5">
            <a:avLst/>
          </a:prstGeom>
          <a:solidFill>
            <a:schemeClr val="accent1"/>
          </a:solidFill>
          <a:ln w="9525" cap="flat" cmpd="sng" algn="ctr">
            <a:solidFill>
              <a:schemeClr val="tx1"/>
            </a:solidFill>
            <a:prstDash val="solid"/>
            <a:round/>
            <a:headEnd type="none" w="med" len="med"/>
            <a:tailEnd type="none" w="med" len="med"/>
          </a:ln>
          <a:effectLst/>
        </p:spPr>
      </p:sp>
      <p:pic>
        <p:nvPicPr>
          <p:cNvPr id="8" name="Picture 7" descr="sun1.jpg"/>
          <p:cNvPicPr>
            <a:picLocks noChangeAspect="1"/>
          </p:cNvPicPr>
          <p:nvPr/>
        </p:nvPicPr>
        <p:blipFill>
          <a:blip r:embed="rId4"/>
          <a:stretch>
            <a:fillRect/>
          </a:stretch>
        </p:blipFill>
        <p:spPr>
          <a:xfrm>
            <a:off x="5029200" y="1651000"/>
            <a:ext cx="3530600" cy="3530600"/>
          </a:xfrm>
          <a:prstGeom prst="rect">
            <a:avLst/>
          </a:prstGeom>
        </p:spPr>
      </p:pic>
      <p:sp>
        <p:nvSpPr>
          <p:cNvPr id="9" name="TextBox 8"/>
          <p:cNvSpPr txBox="1"/>
          <p:nvPr/>
        </p:nvSpPr>
        <p:spPr>
          <a:xfrm>
            <a:off x="1905000" y="5638800"/>
            <a:ext cx="4651551" cy="769441"/>
          </a:xfrm>
          <a:prstGeom prst="rect">
            <a:avLst/>
          </a:prstGeom>
          <a:noFill/>
        </p:spPr>
        <p:txBody>
          <a:bodyPr wrap="none" rtlCol="0">
            <a:spAutoFit/>
          </a:bodyPr>
          <a:lstStyle/>
          <a:p>
            <a:r>
              <a:rPr lang="en-US" b="1" dirty="0" smtClean="0"/>
              <a:t>What shape is it??</a:t>
            </a:r>
            <a:endParaRPr lang="en-US" b="1" dirty="0"/>
          </a:p>
        </p:txBody>
      </p:sp>
      <p:sp>
        <p:nvSpPr>
          <p:cNvPr id="10" name="TextBox 9"/>
          <p:cNvSpPr txBox="1"/>
          <p:nvPr/>
        </p:nvSpPr>
        <p:spPr>
          <a:xfrm>
            <a:off x="6400800" y="5562600"/>
            <a:ext cx="1861040" cy="830997"/>
          </a:xfrm>
          <a:prstGeom prst="rect">
            <a:avLst/>
          </a:prstGeom>
          <a:noFill/>
        </p:spPr>
        <p:txBody>
          <a:bodyPr wrap="none" rtlCol="0">
            <a:spAutoFit/>
          </a:bodyPr>
          <a:lstStyle/>
          <a:p>
            <a:r>
              <a:rPr lang="en-US" sz="4800" b="1" dirty="0" smtClean="0"/>
              <a:t>Why?</a:t>
            </a:r>
            <a:endParaRPr lang="en-US" sz="4800" b="1" dirty="0"/>
          </a:p>
        </p:txBody>
      </p:sp>
    </p:spTree>
  </p:cSld>
  <p:clrMapOvr>
    <a:overrideClrMapping bg1="dk2" tx1="lt1" bg2="dk1" tx2="lt2" accent1="accent1" accent2="accent2" accent3="accent3" accent4="accent4" accent5="accent5" accent6="accent6" hlink="hlink" folHlink="folHlink"/>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strVal val="#ppt_w*0.70"/>
                                          </p:val>
                                        </p:tav>
                                        <p:tav tm="100000">
                                          <p:val>
                                            <p:strVal val="#ppt_w"/>
                                          </p:val>
                                        </p:tav>
                                      </p:tavLst>
                                    </p:anim>
                                    <p:anim calcmode="lin" valueType="num">
                                      <p:cBhvr>
                                        <p:cTn id="16" dur="1000" fill="hold"/>
                                        <p:tgtEl>
                                          <p:spTgt spid="8"/>
                                        </p:tgtEl>
                                        <p:attrNameLst>
                                          <p:attrName>ppt_h</p:attrName>
                                        </p:attrNameLst>
                                      </p:cBhvr>
                                      <p:tavLst>
                                        <p:tav tm="0">
                                          <p:val>
                                            <p:strVal val="#ppt_h"/>
                                          </p:val>
                                        </p:tav>
                                        <p:tav tm="100000">
                                          <p:val>
                                            <p:strVal val="#ppt_h"/>
                                          </p:val>
                                        </p:tav>
                                      </p:tavLst>
                                    </p:anim>
                                    <p:animEffect transition="in" filter="fade">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900" decel="100000" fill="hold"/>
                                        <p:tgtEl>
                                          <p:spTgt spid="9"/>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Scale>
                                      <p:cBhvr>
                                        <p:cTn id="30"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0"/>
                                        </p:tgtEl>
                                        <p:attrNameLst>
                                          <p:attrName>ppt_x</p:attrName>
                                          <p:attrName>ppt_y</p:attrName>
                                        </p:attrNameLst>
                                      </p:cBhvr>
                                    </p:animMotion>
                                    <p:animEffect transition="in" filter="fade">
                                      <p:cBhvr>
                                        <p:cTn id="3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nite_sky.jpg"/>
          <p:cNvPicPr>
            <a:picLocks noChangeAspect="1"/>
          </p:cNvPicPr>
          <p:nvPr/>
        </p:nvPicPr>
        <p:blipFill>
          <a:blip r:embed="rId4"/>
          <a:stretch>
            <a:fillRect/>
          </a:stretch>
        </p:blipFill>
        <p:spPr>
          <a:xfrm>
            <a:off x="0" y="0"/>
            <a:ext cx="9220200" cy="7215809"/>
          </a:xfrm>
          <a:prstGeom prst="rect">
            <a:avLst/>
          </a:prstGeom>
        </p:spPr>
      </p:pic>
      <p:sp>
        <p:nvSpPr>
          <p:cNvPr id="53251" name="Rectangle 9"/>
          <p:cNvSpPr>
            <a:spLocks noGrp="1" noChangeArrowheads="1"/>
          </p:cNvSpPr>
          <p:nvPr>
            <p:ph type="title"/>
          </p:nvPr>
        </p:nvSpPr>
        <p:spPr>
          <a:xfrm>
            <a:off x="838200" y="533400"/>
            <a:ext cx="7620000" cy="609600"/>
          </a:xfrm>
        </p:spPr>
        <p:txBody>
          <a:bodyPr/>
          <a:lstStyle/>
          <a:p>
            <a:pPr eaLnBrk="1" hangingPunct="1"/>
            <a:r>
              <a:rPr lang="en-US" u="sng" dirty="0" smtClean="0"/>
              <a:t>Which is the star closest to us?</a:t>
            </a:r>
            <a:endParaRPr lang="en-US" u="sng" dirty="0"/>
          </a:p>
        </p:txBody>
      </p:sp>
      <p:graphicFrame>
        <p:nvGraphicFramePr>
          <p:cNvPr id="212994" name="Object 2"/>
          <p:cNvGraphicFramePr>
            <a:graphicFrameLocks noChangeAspect="1"/>
          </p:cNvGraphicFramePr>
          <p:nvPr/>
        </p:nvGraphicFramePr>
        <p:xfrm>
          <a:off x="2209800" y="1219200"/>
          <a:ext cx="5410200" cy="5410200"/>
        </p:xfrm>
        <a:graphic>
          <a:graphicData uri="http://schemas.openxmlformats.org/presentationml/2006/ole">
            <p:oleObj spid="_x0000_s212994" name="Bitmap Image" r:id="rId5" imgW="9752381" imgH="9752381" progId="">
              <p:embed/>
            </p:oleObj>
          </a:graphicData>
        </a:graphic>
      </p:graphicFrame>
      <p:sp>
        <p:nvSpPr>
          <p:cNvPr id="6" name="TextBox 5"/>
          <p:cNvSpPr txBox="1"/>
          <p:nvPr/>
        </p:nvSpPr>
        <p:spPr>
          <a:xfrm>
            <a:off x="1066800" y="609600"/>
            <a:ext cx="7147452" cy="769441"/>
          </a:xfrm>
          <a:prstGeom prst="rect">
            <a:avLst/>
          </a:prstGeom>
          <a:noFill/>
        </p:spPr>
        <p:txBody>
          <a:bodyPr wrap="none" rtlCol="0">
            <a:spAutoFit/>
          </a:bodyPr>
          <a:lstStyle/>
          <a:p>
            <a:r>
              <a:rPr lang="en-US" dirty="0" smtClean="0"/>
              <a:t>It’s the sun with x-ray goggles</a:t>
            </a:r>
            <a:endParaRPr lang="en-US" dirty="0"/>
          </a:p>
        </p:txBody>
      </p:sp>
    </p:spTree>
  </p:cSld>
  <p:clrMapOvr>
    <a:overrideClrMapping bg1="dk2" tx1="lt1" bg2="dk1" tx2="lt2" accent1="accent1" accent2="accent2" accent3="accent3" accent4="accent4" accent5="accent5" accent6="accent6" hlink="hlink" folHlink="folHlink"/>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32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12" fill="hold" nodeType="clickEffect">
                                  <p:stCondLst>
                                    <p:cond delay="0"/>
                                  </p:stCondLst>
                                  <p:childTnLst>
                                    <p:set>
                                      <p:cBhvr>
                                        <p:cTn id="10" dur="1" fill="hold">
                                          <p:stCondLst>
                                            <p:cond delay="0"/>
                                          </p:stCondLst>
                                        </p:cTn>
                                        <p:tgtEl>
                                          <p:spTgt spid="212994"/>
                                        </p:tgtEl>
                                        <p:attrNameLst>
                                          <p:attrName>style.visibility</p:attrName>
                                        </p:attrNameLst>
                                      </p:cBhvr>
                                      <p:to>
                                        <p:strVal val="visible"/>
                                      </p:to>
                                    </p:set>
                                    <p:animEffect transition="in" filter="strips(downLeft)">
                                      <p:cBhvr>
                                        <p:cTn id="11" dur="500"/>
                                        <p:tgtEl>
                                          <p:spTgt spid="212994"/>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xit" presetSubtype="0" fill="hold" grpId="1" nodeType="clickEffect">
                                  <p:stCondLst>
                                    <p:cond delay="0"/>
                                  </p:stCondLst>
                                  <p:childTnLst>
                                    <p:anim calcmode="lin" valueType="num">
                                      <p:cBhvr>
                                        <p:cTn id="15" dur="500"/>
                                        <p:tgtEl>
                                          <p:spTgt spid="53251"/>
                                        </p:tgtEl>
                                        <p:attrNameLst>
                                          <p:attrName>ppt_w</p:attrName>
                                        </p:attrNameLst>
                                      </p:cBhvr>
                                      <p:tavLst>
                                        <p:tav tm="0">
                                          <p:val>
                                            <p:strVal val="ppt_w"/>
                                          </p:val>
                                        </p:tav>
                                        <p:tav tm="100000">
                                          <p:val>
                                            <p:strVal val="ppt_w*0.70"/>
                                          </p:val>
                                        </p:tav>
                                      </p:tavLst>
                                    </p:anim>
                                    <p:anim calcmode="lin" valueType="num">
                                      <p:cBhvr>
                                        <p:cTn id="16" dur="500"/>
                                        <p:tgtEl>
                                          <p:spTgt spid="53251"/>
                                        </p:tgtEl>
                                        <p:attrNameLst>
                                          <p:attrName>ppt_h</p:attrName>
                                        </p:attrNameLst>
                                      </p:cBhvr>
                                      <p:tavLst>
                                        <p:tav tm="0">
                                          <p:val>
                                            <p:strVal val="ppt_h"/>
                                          </p:val>
                                        </p:tav>
                                        <p:tav tm="100000">
                                          <p:val>
                                            <p:strVal val="ppt_h"/>
                                          </p:val>
                                        </p:tav>
                                      </p:tavLst>
                                    </p:anim>
                                    <p:animEffect transition="out" filter="fade">
                                      <p:cBhvr>
                                        <p:cTn id="17" dur="500"/>
                                        <p:tgtEl>
                                          <p:spTgt spid="53251"/>
                                        </p:tgtEl>
                                      </p:cBhvr>
                                    </p:animEffect>
                                    <p:set>
                                      <p:cBhvr>
                                        <p:cTn id="18" dur="1" fill="hold">
                                          <p:stCondLst>
                                            <p:cond delay="499"/>
                                          </p:stCondLst>
                                        </p:cTn>
                                        <p:tgtEl>
                                          <p:spTgt spid="5325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ircle(in)">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p:bldP spid="53251" grpId="1"/>
      <p:bldP spid="6" grpId="0"/>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nite_sky.jpg"/>
          <p:cNvPicPr>
            <a:picLocks noChangeAspect="1"/>
          </p:cNvPicPr>
          <p:nvPr/>
        </p:nvPicPr>
        <p:blipFill>
          <a:blip r:embed="rId3"/>
          <a:stretch>
            <a:fillRect/>
          </a:stretch>
        </p:blipFill>
        <p:spPr>
          <a:xfrm>
            <a:off x="0" y="0"/>
            <a:ext cx="9144000" cy="7156174"/>
          </a:xfrm>
          <a:prstGeom prst="rect">
            <a:avLst/>
          </a:prstGeom>
        </p:spPr>
      </p:pic>
      <p:pic>
        <p:nvPicPr>
          <p:cNvPr id="7" name="Picture 6" descr="sun2.jpg"/>
          <p:cNvPicPr>
            <a:picLocks noChangeAspect="1"/>
          </p:cNvPicPr>
          <p:nvPr/>
        </p:nvPicPr>
        <p:blipFill>
          <a:blip r:embed="rId4"/>
          <a:stretch>
            <a:fillRect/>
          </a:stretch>
        </p:blipFill>
        <p:spPr>
          <a:xfrm>
            <a:off x="2133600" y="990600"/>
            <a:ext cx="5334000" cy="5334000"/>
          </a:xfrm>
          <a:prstGeom prst="rect">
            <a:avLst/>
          </a:prstGeom>
        </p:spPr>
      </p:pic>
      <p:sp>
        <p:nvSpPr>
          <p:cNvPr id="53251" name="Rectangle 9"/>
          <p:cNvSpPr>
            <a:spLocks noGrp="1" noChangeArrowheads="1"/>
          </p:cNvSpPr>
          <p:nvPr>
            <p:ph type="title"/>
          </p:nvPr>
        </p:nvSpPr>
        <p:spPr>
          <a:xfrm>
            <a:off x="838200" y="533400"/>
            <a:ext cx="7620000" cy="609600"/>
          </a:xfrm>
        </p:spPr>
        <p:txBody>
          <a:bodyPr/>
          <a:lstStyle/>
          <a:p>
            <a:pPr eaLnBrk="1" hangingPunct="1"/>
            <a:r>
              <a:rPr lang="en-US" u="sng" dirty="0" smtClean="0"/>
              <a:t>The sun with</a:t>
            </a:r>
            <a:r>
              <a:rPr lang="en-US" u="sng" dirty="0" smtClean="0"/>
              <a:t> a different pair of x</a:t>
            </a:r>
            <a:r>
              <a:rPr lang="en-US" u="sng" dirty="0" smtClean="0"/>
              <a:t>-ray goggles!</a:t>
            </a:r>
            <a:endParaRPr lang="en-US" u="sng" dirty="0"/>
          </a:p>
        </p:txBody>
      </p:sp>
    </p:spTree>
  </p:cSld>
  <p:clrMapOvr>
    <a:overrideClrMapping bg1="dk2" tx1="lt1" bg2="dk1" tx2="lt2" accent1="accent1" accent2="accent2" accent3="accent3" accent4="accent4" accent5="accent5" accent6="accent6" hlink="hlink" folHlink="folHlink"/>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nite_sky.jpg"/>
          <p:cNvPicPr>
            <a:picLocks noChangeAspect="1"/>
          </p:cNvPicPr>
          <p:nvPr/>
        </p:nvPicPr>
        <p:blipFill>
          <a:blip r:embed="rId3"/>
          <a:stretch>
            <a:fillRect/>
          </a:stretch>
        </p:blipFill>
        <p:spPr>
          <a:xfrm>
            <a:off x="0" y="0"/>
            <a:ext cx="9144000" cy="7156174"/>
          </a:xfrm>
          <a:prstGeom prst="rect">
            <a:avLst/>
          </a:prstGeom>
        </p:spPr>
      </p:pic>
      <p:sp>
        <p:nvSpPr>
          <p:cNvPr id="53251" name="Rectangle 9"/>
          <p:cNvSpPr>
            <a:spLocks noGrp="1" noChangeArrowheads="1"/>
          </p:cNvSpPr>
          <p:nvPr>
            <p:ph type="title"/>
          </p:nvPr>
        </p:nvSpPr>
        <p:spPr>
          <a:xfrm>
            <a:off x="609600" y="228600"/>
            <a:ext cx="7772400" cy="609600"/>
          </a:xfrm>
        </p:spPr>
        <p:txBody>
          <a:bodyPr/>
          <a:lstStyle/>
          <a:p>
            <a:pPr eaLnBrk="1" hangingPunct="1"/>
            <a:r>
              <a:rPr lang="en-US" b="1" dirty="0" smtClean="0"/>
              <a:t>Solar flares</a:t>
            </a:r>
            <a:endParaRPr lang="en-US" b="1" dirty="0"/>
          </a:p>
        </p:txBody>
      </p:sp>
      <p:pic>
        <p:nvPicPr>
          <p:cNvPr id="6" name="Picture 5" descr="sun_flares.jpg"/>
          <p:cNvPicPr>
            <a:picLocks noChangeAspect="1"/>
          </p:cNvPicPr>
          <p:nvPr/>
        </p:nvPicPr>
        <p:blipFill>
          <a:blip r:embed="rId4"/>
          <a:stretch>
            <a:fillRect/>
          </a:stretch>
        </p:blipFill>
        <p:spPr>
          <a:xfrm>
            <a:off x="1524000" y="990600"/>
            <a:ext cx="6358186" cy="5613294"/>
          </a:xfrm>
          <a:prstGeom prst="rect">
            <a:avLst/>
          </a:prstGeom>
        </p:spPr>
      </p:pic>
    </p:spTree>
  </p:cSld>
  <p:clrMapOvr>
    <a:overrideClrMapping bg1="dk2" tx1="lt1" bg2="dk1" tx2="lt2" accent1="accent1" accent2="accent2" accent3="accent3" accent4="accent4" accent5="accent5" accent6="accent6" hlink="hlink" folHlink="folHlink"/>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nite_sky.jpg"/>
          <p:cNvPicPr>
            <a:picLocks noChangeAspect="1"/>
          </p:cNvPicPr>
          <p:nvPr/>
        </p:nvPicPr>
        <p:blipFill>
          <a:blip r:embed="rId3"/>
          <a:stretch>
            <a:fillRect/>
          </a:stretch>
        </p:blipFill>
        <p:spPr>
          <a:xfrm>
            <a:off x="0" y="0"/>
            <a:ext cx="9144000" cy="6858000"/>
          </a:xfrm>
          <a:prstGeom prst="rect">
            <a:avLst/>
          </a:prstGeom>
        </p:spPr>
      </p:pic>
      <p:sp>
        <p:nvSpPr>
          <p:cNvPr id="53251" name="Rectangle 9"/>
          <p:cNvSpPr>
            <a:spLocks noGrp="1" noChangeArrowheads="1"/>
          </p:cNvSpPr>
          <p:nvPr>
            <p:ph type="title"/>
          </p:nvPr>
        </p:nvSpPr>
        <p:spPr>
          <a:xfrm>
            <a:off x="609600" y="228600"/>
            <a:ext cx="7772400" cy="609600"/>
          </a:xfrm>
        </p:spPr>
        <p:txBody>
          <a:bodyPr/>
          <a:lstStyle/>
          <a:p>
            <a:pPr eaLnBrk="1" hangingPunct="1"/>
            <a:r>
              <a:rPr lang="en-US" b="1" dirty="0" smtClean="0"/>
              <a:t>Solar flares close-up</a:t>
            </a:r>
            <a:endParaRPr lang="en-US" b="1" dirty="0"/>
          </a:p>
        </p:txBody>
      </p:sp>
      <p:pic>
        <p:nvPicPr>
          <p:cNvPr id="7" name="Picture 6" descr="solar-loops1.jpg"/>
          <p:cNvPicPr>
            <a:picLocks noChangeAspect="1"/>
          </p:cNvPicPr>
          <p:nvPr/>
        </p:nvPicPr>
        <p:blipFill>
          <a:blip r:embed="rId4"/>
          <a:stretch>
            <a:fillRect/>
          </a:stretch>
        </p:blipFill>
        <p:spPr>
          <a:xfrm>
            <a:off x="1600200" y="838200"/>
            <a:ext cx="6333186" cy="6423660"/>
          </a:xfrm>
          <a:prstGeom prst="rect">
            <a:avLst/>
          </a:prstGeom>
        </p:spPr>
      </p:pic>
    </p:spTree>
  </p:cSld>
  <p:clrMapOvr>
    <a:overrideClrMapping bg1="dk2" tx1="lt1" bg2="dk1" tx2="lt2" accent1="accent1" accent2="accent2" accent3="accent3" accent4="accent4" accent5="accent5" accent6="accent6" hlink="hlink" folHlink="folHlink"/>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T195_20031028_X17b.mov">
            <a:hlinkClick r:id="" action="ppaction://media"/>
          </p:cNvPr>
          <p:cNvPicPr/>
          <p:nvPr>
            <p:ph idx="1"/>
            <a:videoFile r:link="rId1"/>
          </p:nvPr>
        </p:nvPicPr>
        <p:blipFill>
          <a:blip r:embed="rId4"/>
          <a:stretch>
            <a:fillRect/>
          </a:stretch>
        </p:blipFill>
        <p:spPr>
          <a:xfrm>
            <a:off x="0" y="-76200"/>
            <a:ext cx="9144000" cy="7118350"/>
          </a:xfrm>
        </p:spPr>
      </p:pic>
      <p:sp>
        <p:nvSpPr>
          <p:cNvPr id="5" name="TextBox 4"/>
          <p:cNvSpPr txBox="1"/>
          <p:nvPr/>
        </p:nvSpPr>
        <p:spPr>
          <a:xfrm>
            <a:off x="2209800" y="304800"/>
            <a:ext cx="2973440" cy="769441"/>
          </a:xfrm>
          <a:prstGeom prst="rect">
            <a:avLst/>
          </a:prstGeom>
          <a:noFill/>
        </p:spPr>
        <p:txBody>
          <a:bodyPr wrap="none" rtlCol="0">
            <a:spAutoFit/>
          </a:bodyPr>
          <a:lstStyle/>
          <a:p>
            <a:r>
              <a:rPr lang="en-US" i="0" dirty="0" smtClean="0"/>
              <a:t>A solar flare</a:t>
            </a:r>
            <a:endParaRPr lang="en-US" i="0" dirty="0"/>
          </a:p>
        </p:txBody>
      </p:sp>
    </p:spTree>
  </p:cSld>
  <p:clrMapOvr>
    <a:masterClrMapping/>
  </p:clrMapOvr>
  <p:transition>
    <p:dissolve/>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STEREO HI 1 - 2012-01-15.mp4">
            <a:hlinkClick r:id="" action="ppaction://media"/>
          </p:cNvPr>
          <p:cNvPicPr/>
          <p:nvPr>
            <a:videoFile r:link="rId1"/>
          </p:nvPr>
        </p:nvPicPr>
        <p:blipFill>
          <a:blip r:embed="rId3"/>
          <a:stretch>
            <a:fillRect/>
          </a:stretch>
        </p:blipFill>
        <p:spPr>
          <a:xfrm>
            <a:off x="0" y="0"/>
            <a:ext cx="9525000" cy="6858000"/>
          </a:xfrm>
          <a:prstGeom prst="rect">
            <a:avLst/>
          </a:prstGeom>
        </p:spPr>
      </p:pic>
    </p:spTree>
  </p:cSld>
  <p:clrMapOvr>
    <a:masterClrMapping/>
  </p:clrMapOvr>
  <p:transition>
    <p:dissolve/>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1" name="Rectangle 2"/>
          <p:cNvSpPr>
            <a:spLocks noGrp="1" noChangeArrowheads="1"/>
          </p:cNvSpPr>
          <p:nvPr>
            <p:ph type="title"/>
          </p:nvPr>
        </p:nvSpPr>
        <p:spPr>
          <a:xfrm>
            <a:off x="685800" y="0"/>
            <a:ext cx="7772400" cy="1143000"/>
          </a:xfrm>
        </p:spPr>
        <p:txBody>
          <a:bodyPr/>
          <a:lstStyle/>
          <a:p>
            <a:pPr eaLnBrk="1" hangingPunct="1"/>
            <a:r>
              <a:rPr lang="en-US" b="1" dirty="0"/>
              <a:t>Sun Spot</a:t>
            </a:r>
          </a:p>
        </p:txBody>
      </p:sp>
      <p:graphicFrame>
        <p:nvGraphicFramePr>
          <p:cNvPr id="63490" name="Object 2"/>
          <p:cNvGraphicFramePr>
            <a:graphicFrameLocks noChangeAspect="1"/>
          </p:cNvGraphicFramePr>
          <p:nvPr>
            <p:ph idx="1"/>
          </p:nvPr>
        </p:nvGraphicFramePr>
        <p:xfrm>
          <a:off x="-1" y="990600"/>
          <a:ext cx="9183291" cy="6059078"/>
        </p:xfrm>
        <a:graphic>
          <a:graphicData uri="http://schemas.openxmlformats.org/presentationml/2006/ole">
            <p:oleObj spid="_x0000_s63490" name="Bitmap Image" r:id="rId4" imgW="19561905" imgH="12809524" progId="">
              <p:embed/>
            </p:oleObj>
          </a:graphicData>
        </a:graphic>
      </p:graphicFrame>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nite_sky.jpg"/>
          <p:cNvPicPr>
            <a:picLocks noChangeAspect="1"/>
          </p:cNvPicPr>
          <p:nvPr/>
        </p:nvPicPr>
        <p:blipFill>
          <a:blip r:embed="rId3"/>
          <a:stretch>
            <a:fillRect/>
          </a:stretch>
        </p:blipFill>
        <p:spPr>
          <a:xfrm>
            <a:off x="0" y="-1"/>
            <a:ext cx="9144000" cy="7156174"/>
          </a:xfrm>
          <a:prstGeom prst="rect">
            <a:avLst/>
          </a:prstGeom>
        </p:spPr>
      </p:pic>
      <p:sp>
        <p:nvSpPr>
          <p:cNvPr id="53251" name="Rectangle 9"/>
          <p:cNvSpPr>
            <a:spLocks noGrp="1" noChangeArrowheads="1"/>
          </p:cNvSpPr>
          <p:nvPr>
            <p:ph type="title"/>
          </p:nvPr>
        </p:nvSpPr>
        <p:spPr>
          <a:xfrm>
            <a:off x="533400" y="533400"/>
            <a:ext cx="7772400" cy="609600"/>
          </a:xfrm>
        </p:spPr>
        <p:txBody>
          <a:bodyPr/>
          <a:lstStyle/>
          <a:p>
            <a:pPr eaLnBrk="1" hangingPunct="1"/>
            <a:r>
              <a:rPr lang="en-US" sz="4000" b="1" dirty="0" smtClean="0"/>
              <a:t>But what</a:t>
            </a:r>
            <a:r>
              <a:rPr lang="en-US" sz="4000" b="1" dirty="0" smtClean="0"/>
              <a:t> </a:t>
            </a:r>
            <a:r>
              <a:rPr lang="en-US" sz="4000" b="1" i="1" dirty="0" smtClean="0"/>
              <a:t>stars</a:t>
            </a:r>
            <a:r>
              <a:rPr lang="en-US" sz="4000" b="1" i="1" dirty="0" smtClean="0"/>
              <a:t> </a:t>
            </a:r>
            <a:r>
              <a:rPr lang="en-US" sz="4000" b="1" dirty="0" smtClean="0"/>
              <a:t>can we see in the </a:t>
            </a:r>
            <a:r>
              <a:rPr lang="en-US" sz="4000" b="1" i="1" dirty="0" smtClean="0">
                <a:solidFill>
                  <a:srgbClr val="FF0000"/>
                </a:solidFill>
              </a:rPr>
              <a:t>night</a:t>
            </a:r>
            <a:r>
              <a:rPr lang="en-US" sz="4000" b="1" dirty="0" smtClean="0"/>
              <a:t> sky</a:t>
            </a:r>
            <a:r>
              <a:rPr lang="en-US" b="1" dirty="0" smtClean="0"/>
              <a:t>?</a:t>
            </a:r>
            <a:endParaRPr lang="en-US" b="1" dirty="0"/>
          </a:p>
        </p:txBody>
      </p:sp>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orion.jpg"/>
          <p:cNvPicPr>
            <a:picLocks noChangeAspect="1"/>
          </p:cNvPicPr>
          <p:nvPr/>
        </p:nvPicPr>
        <p:blipFill>
          <a:blip r:embed="rId3"/>
          <a:stretch>
            <a:fillRect/>
          </a:stretch>
        </p:blipFill>
        <p:spPr>
          <a:xfrm>
            <a:off x="-206124" y="0"/>
            <a:ext cx="9350124" cy="6987458"/>
          </a:xfrm>
          <a:prstGeom prst="rect">
            <a:avLst/>
          </a:prstGeom>
        </p:spPr>
      </p:pic>
      <p:sp>
        <p:nvSpPr>
          <p:cNvPr id="4" name="TextBox 3"/>
          <p:cNvSpPr txBox="1"/>
          <p:nvPr/>
        </p:nvSpPr>
        <p:spPr>
          <a:xfrm>
            <a:off x="1676400" y="3276600"/>
            <a:ext cx="184666" cy="707886"/>
          </a:xfrm>
          <a:prstGeom prst="rect">
            <a:avLst/>
          </a:prstGeom>
          <a:noFill/>
        </p:spPr>
        <p:txBody>
          <a:bodyPr wrap="none" rtlCol="0">
            <a:spAutoFit/>
          </a:bodyPr>
          <a:lstStyle/>
          <a:p>
            <a:endParaRPr lang="en-US" sz="4000" b="1" dirty="0" smtClean="0"/>
          </a:p>
          <a:p>
            <a:pPr>
              <a:buFont typeface="Arial"/>
              <a:buChar char="•"/>
            </a:pPr>
            <a:endParaRPr lang="en-US" sz="4000" b="1" dirty="0"/>
          </a:p>
        </p:txBody>
      </p:sp>
      <p:sp>
        <p:nvSpPr>
          <p:cNvPr id="6" name="Title 5"/>
          <p:cNvSpPr>
            <a:spLocks noGrp="1"/>
          </p:cNvSpPr>
          <p:nvPr>
            <p:ph type="title"/>
          </p:nvPr>
        </p:nvSpPr>
        <p:spPr>
          <a:xfrm>
            <a:off x="685800" y="228600"/>
            <a:ext cx="7772400" cy="838200"/>
          </a:xfrm>
        </p:spPr>
        <p:txBody>
          <a:bodyPr/>
          <a:lstStyle/>
          <a:p>
            <a:r>
              <a:rPr lang="en-US" dirty="0" smtClean="0"/>
              <a:t>Orion the hunter</a:t>
            </a:r>
            <a:endParaRPr lang="en-US" dirty="0"/>
          </a:p>
        </p:txBody>
      </p:sp>
    </p:spTree>
  </p:cSld>
  <p:clrMapOvr>
    <a:overrideClrMapping bg1="dk2" tx1="lt1" bg2="dk1" tx2="lt2" accent1="accent1" accent2="accent2" accent3="accent3" accent4="accent4" accent5="accent5" accent6="accent6" hlink="hlink" folHlink="folHlink"/>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1676400" y="3276600"/>
            <a:ext cx="184666" cy="707886"/>
          </a:xfrm>
          <a:prstGeom prst="rect">
            <a:avLst/>
          </a:prstGeom>
          <a:noFill/>
        </p:spPr>
        <p:txBody>
          <a:bodyPr wrap="none" rtlCol="0">
            <a:spAutoFit/>
          </a:bodyPr>
          <a:lstStyle/>
          <a:p>
            <a:endParaRPr lang="en-US" sz="4000" b="1" dirty="0" smtClean="0"/>
          </a:p>
          <a:p>
            <a:pPr>
              <a:buFont typeface="Arial"/>
              <a:buChar char="•"/>
            </a:pPr>
            <a:endParaRPr lang="en-US" sz="4000" b="1" dirty="0"/>
          </a:p>
        </p:txBody>
      </p:sp>
      <p:pic>
        <p:nvPicPr>
          <p:cNvPr id="8" name="Picture 7" descr="orion2.jpg"/>
          <p:cNvPicPr>
            <a:picLocks noChangeAspect="1"/>
          </p:cNvPicPr>
          <p:nvPr/>
        </p:nvPicPr>
        <p:blipFill>
          <a:blip r:embed="rId3"/>
          <a:stretch>
            <a:fillRect/>
          </a:stretch>
        </p:blipFill>
        <p:spPr>
          <a:xfrm>
            <a:off x="1187986" y="0"/>
            <a:ext cx="6279614" cy="6858000"/>
          </a:xfrm>
          <a:prstGeom prst="rect">
            <a:avLst/>
          </a:prstGeom>
        </p:spPr>
      </p:pic>
      <p:sp>
        <p:nvSpPr>
          <p:cNvPr id="6" name="Title 5"/>
          <p:cNvSpPr>
            <a:spLocks noGrp="1"/>
          </p:cNvSpPr>
          <p:nvPr>
            <p:ph type="title" idx="4294967295"/>
          </p:nvPr>
        </p:nvSpPr>
        <p:spPr>
          <a:xfrm>
            <a:off x="0" y="228600"/>
            <a:ext cx="7772400" cy="838200"/>
          </a:xfrm>
        </p:spPr>
        <p:txBody>
          <a:bodyPr/>
          <a:lstStyle/>
          <a:p>
            <a:r>
              <a:rPr lang="en-US" dirty="0" smtClean="0"/>
              <a:t>   Orion the hunter</a:t>
            </a:r>
            <a:endParaRPr lang="en-US" dirty="0"/>
          </a:p>
        </p:txBody>
      </p:sp>
    </p:spTree>
  </p:cSld>
  <p:clrMapOvr>
    <a:overrideClrMapping bg1="dk2" tx1="lt1" bg2="dk1" tx2="lt2" accent1="accent1" accent2="accent2" accent3="accent3" accent4="accent4" accent5="accent5" accent6="accent6" hlink="hlink" folHlink="folHlink"/>
  </p:clrMapOvr>
  <p:transition>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1" name="Rectangle 9"/>
          <p:cNvSpPr>
            <a:spLocks noGrp="1" noChangeArrowheads="1"/>
          </p:cNvSpPr>
          <p:nvPr>
            <p:ph type="title"/>
          </p:nvPr>
        </p:nvSpPr>
        <p:spPr>
          <a:xfrm>
            <a:off x="685800" y="533400"/>
            <a:ext cx="7772400" cy="609600"/>
          </a:xfrm>
        </p:spPr>
        <p:txBody>
          <a:bodyPr/>
          <a:lstStyle/>
          <a:p>
            <a:pPr eaLnBrk="1" hangingPunct="1"/>
            <a:endParaRPr lang="en-US" b="1" dirty="0"/>
          </a:p>
        </p:txBody>
      </p:sp>
      <p:pic>
        <p:nvPicPr>
          <p:cNvPr id="7" name="Picture 6" descr="Big_and_Little_Dippers.JPG"/>
          <p:cNvPicPr>
            <a:picLocks noChangeAspect="1"/>
          </p:cNvPicPr>
          <p:nvPr/>
        </p:nvPicPr>
        <p:blipFill>
          <a:blip r:embed="rId3"/>
          <a:stretch>
            <a:fillRect/>
          </a:stretch>
        </p:blipFill>
        <p:spPr>
          <a:xfrm>
            <a:off x="0" y="765686"/>
            <a:ext cx="9144000" cy="6092314"/>
          </a:xfrm>
          <a:prstGeom prst="rect">
            <a:avLst/>
          </a:prstGeom>
        </p:spPr>
      </p:pic>
      <p:sp>
        <p:nvSpPr>
          <p:cNvPr id="4" name="TextBox 3"/>
          <p:cNvSpPr txBox="1"/>
          <p:nvPr/>
        </p:nvSpPr>
        <p:spPr>
          <a:xfrm>
            <a:off x="800809" y="0"/>
            <a:ext cx="8625320" cy="769441"/>
          </a:xfrm>
          <a:prstGeom prst="rect">
            <a:avLst/>
          </a:prstGeom>
          <a:noFill/>
        </p:spPr>
        <p:txBody>
          <a:bodyPr wrap="none" rtlCol="0">
            <a:spAutoFit/>
          </a:bodyPr>
          <a:lstStyle/>
          <a:p>
            <a:r>
              <a:rPr lang="en-US" dirty="0" smtClean="0"/>
              <a:t>Do you recognize this constellation?</a:t>
            </a:r>
            <a:endParaRPr lang="en-US" dirty="0"/>
          </a:p>
        </p:txBody>
      </p:sp>
    </p:spTree>
  </p:cSld>
  <p:clrMapOvr>
    <a:overrideClrMapping bg1="dk2" tx1="lt1" bg2="dk1" tx2="lt2" accent1="accent1" accent2="accent2" accent3="accent3" accent4="accent4" accent5="accent5" accent6="accent6" hlink="hlink" folHlink="folHlink"/>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1"/>
                                          </p:val>
                                        </p:tav>
                                        <p:tav tm="100000">
                                          <p:val>
                                            <p:strVal val="#ppt_x"/>
                                          </p:val>
                                        </p:tav>
                                      </p:tavLst>
                                    </p:anim>
                                    <p:anim calcmode="lin" valueType="num">
                                      <p:cBhvr>
                                        <p:cTn id="9"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1" name="Rectangle 9"/>
          <p:cNvSpPr>
            <a:spLocks noGrp="1" noChangeArrowheads="1"/>
          </p:cNvSpPr>
          <p:nvPr>
            <p:ph type="title"/>
          </p:nvPr>
        </p:nvSpPr>
        <p:spPr>
          <a:xfrm>
            <a:off x="685800" y="533400"/>
            <a:ext cx="7772400" cy="609600"/>
          </a:xfrm>
        </p:spPr>
        <p:txBody>
          <a:bodyPr/>
          <a:lstStyle/>
          <a:p>
            <a:pPr eaLnBrk="1" hangingPunct="1"/>
            <a:endParaRPr lang="en-US" b="1" dirty="0"/>
          </a:p>
        </p:txBody>
      </p:sp>
      <p:pic>
        <p:nvPicPr>
          <p:cNvPr id="6" name="Picture 5" descr="Big_and_Little_Dippers_IDs.JPG"/>
          <p:cNvPicPr>
            <a:picLocks noChangeAspect="1"/>
          </p:cNvPicPr>
          <p:nvPr/>
        </p:nvPicPr>
        <p:blipFill>
          <a:blip r:embed="rId3"/>
          <a:stretch>
            <a:fillRect/>
          </a:stretch>
        </p:blipFill>
        <p:spPr>
          <a:xfrm>
            <a:off x="0" y="304800"/>
            <a:ext cx="9144000" cy="6320914"/>
          </a:xfrm>
          <a:prstGeom prst="rect">
            <a:avLst/>
          </a:prstGeom>
        </p:spPr>
      </p:pic>
    </p:spTree>
  </p:cSld>
  <p:clrMapOvr>
    <a:overrideClrMapping bg1="dk2" tx1="lt1" bg2="dk1" tx2="lt2" accent1="accent1" accent2="accent2" accent3="accent3" accent4="accent4" accent5="accent5" accent6="accent6" hlink="hlink" folHlink="folHlink"/>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Big_Dipper.JPG"/>
          <p:cNvPicPr>
            <a:picLocks noChangeAspect="1"/>
          </p:cNvPicPr>
          <p:nvPr/>
        </p:nvPicPr>
        <p:blipFill>
          <a:blip r:embed="rId3"/>
          <a:stretch>
            <a:fillRect/>
          </a:stretch>
        </p:blipFill>
        <p:spPr>
          <a:xfrm>
            <a:off x="0" y="990600"/>
            <a:ext cx="9144000" cy="6092314"/>
          </a:xfrm>
          <a:prstGeom prst="rect">
            <a:avLst/>
          </a:prstGeom>
        </p:spPr>
      </p:pic>
      <p:sp>
        <p:nvSpPr>
          <p:cNvPr id="4" name="TextBox 3"/>
          <p:cNvSpPr txBox="1"/>
          <p:nvPr/>
        </p:nvSpPr>
        <p:spPr>
          <a:xfrm>
            <a:off x="1676400" y="3276600"/>
            <a:ext cx="1441420" cy="707886"/>
          </a:xfrm>
          <a:prstGeom prst="rect">
            <a:avLst/>
          </a:prstGeom>
          <a:noFill/>
        </p:spPr>
        <p:txBody>
          <a:bodyPr wrap="none" rtlCol="0">
            <a:spAutoFit/>
          </a:bodyPr>
          <a:lstStyle/>
          <a:p>
            <a:pPr>
              <a:buFont typeface="Arial"/>
              <a:buChar char="•"/>
            </a:pPr>
            <a:r>
              <a:rPr lang="en-US" sz="4000" b="1" dirty="0" smtClean="0"/>
              <a:t>Stars </a:t>
            </a:r>
            <a:endParaRPr lang="en-US" sz="4000" b="1" dirty="0"/>
          </a:p>
        </p:txBody>
      </p:sp>
      <p:sp>
        <p:nvSpPr>
          <p:cNvPr id="53251" name="Rectangle 9"/>
          <p:cNvSpPr>
            <a:spLocks noGrp="1" noChangeArrowheads="1"/>
          </p:cNvSpPr>
          <p:nvPr>
            <p:ph type="title"/>
          </p:nvPr>
        </p:nvSpPr>
        <p:spPr>
          <a:xfrm>
            <a:off x="685800" y="533400"/>
            <a:ext cx="7772400" cy="609600"/>
          </a:xfrm>
        </p:spPr>
        <p:txBody>
          <a:bodyPr/>
          <a:lstStyle/>
          <a:p>
            <a:pPr eaLnBrk="1" hangingPunct="1"/>
            <a:r>
              <a:rPr lang="en-US" sz="4000" b="1" i="1" dirty="0" smtClean="0"/>
              <a:t>..b</a:t>
            </a:r>
            <a:r>
              <a:rPr lang="en-US" sz="4000" b="1" i="1" dirty="0" smtClean="0"/>
              <a:t>ut what ELSE  </a:t>
            </a:r>
            <a:r>
              <a:rPr lang="en-US" sz="4000" b="1" i="1" dirty="0" smtClean="0"/>
              <a:t>can we see in the night sky</a:t>
            </a:r>
            <a:r>
              <a:rPr lang="en-US" b="1" i="1" dirty="0" smtClean="0"/>
              <a:t>?</a:t>
            </a:r>
            <a:endParaRPr lang="en-US" b="1" i="1" dirty="0"/>
          </a:p>
        </p:txBody>
      </p:sp>
      <p:sp>
        <p:nvSpPr>
          <p:cNvPr id="7" name="TextBox 6"/>
          <p:cNvSpPr txBox="1"/>
          <p:nvPr/>
        </p:nvSpPr>
        <p:spPr>
          <a:xfrm>
            <a:off x="1676400" y="3962400"/>
            <a:ext cx="2749979" cy="707886"/>
          </a:xfrm>
          <a:prstGeom prst="rect">
            <a:avLst/>
          </a:prstGeom>
          <a:noFill/>
        </p:spPr>
        <p:txBody>
          <a:bodyPr wrap="square" rtlCol="0">
            <a:spAutoFit/>
          </a:bodyPr>
          <a:lstStyle/>
          <a:p>
            <a:pPr>
              <a:buFont typeface="Arial"/>
              <a:buChar char="•"/>
            </a:pPr>
            <a:r>
              <a:rPr lang="en-US" sz="4000" b="1" dirty="0" smtClean="0"/>
              <a:t>Planets</a:t>
            </a:r>
            <a:endParaRPr lang="en-US" sz="4000" b="1" dirty="0"/>
          </a:p>
        </p:txBody>
      </p:sp>
    </p:spTree>
  </p:cSld>
  <p:clrMapOvr>
    <a:overrideClrMapping bg1="dk2" tx1="lt1" bg2="dk1" tx2="lt2" accent1="accent1" accent2="accent2" accent3="accent3" accent4="accent4" accent5="accent5" accent6="accent6" hlink="hlink" folHlink="folHlink"/>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5"/>
          <p:cNvSpPr>
            <a:spLocks noGrp="1" noChangeArrowheads="1"/>
          </p:cNvSpPr>
          <p:nvPr>
            <p:ph type="title"/>
          </p:nvPr>
        </p:nvSpPr>
        <p:spPr>
          <a:xfrm>
            <a:off x="609600" y="0"/>
            <a:ext cx="7772400" cy="1143000"/>
          </a:xfrm>
        </p:spPr>
        <p:txBody>
          <a:bodyPr/>
          <a:lstStyle/>
          <a:p>
            <a:pPr eaLnBrk="1" hangingPunct="1"/>
            <a:r>
              <a:rPr lang="en-US" b="1" dirty="0"/>
              <a:t>Mercury </a:t>
            </a:r>
          </a:p>
        </p:txBody>
      </p:sp>
      <p:sp>
        <p:nvSpPr>
          <p:cNvPr id="25607" name="Rectangle 7"/>
          <p:cNvSpPr>
            <a:spLocks noGrp="1" noChangeArrowheads="1"/>
          </p:cNvSpPr>
          <p:nvPr>
            <p:ph type="body" sz="half" idx="2"/>
          </p:nvPr>
        </p:nvSpPr>
        <p:spPr>
          <a:xfrm>
            <a:off x="4953000" y="1905000"/>
            <a:ext cx="3810000" cy="4114800"/>
          </a:xfrm>
        </p:spPr>
        <p:txBody>
          <a:bodyPr/>
          <a:lstStyle/>
          <a:p>
            <a:pPr eaLnBrk="1" hangingPunct="1"/>
            <a:r>
              <a:rPr lang="en-US" sz="2800" b="1" dirty="0" smtClean="0"/>
              <a:t>Closest to the sun.</a:t>
            </a:r>
          </a:p>
          <a:p>
            <a:pPr eaLnBrk="1" hangingPunct="1"/>
            <a:r>
              <a:rPr lang="en-US" sz="2800" b="1" dirty="0" smtClean="0"/>
              <a:t>Very </a:t>
            </a:r>
            <a:r>
              <a:rPr lang="en-US" sz="2800" b="1" dirty="0" smtClean="0">
                <a:solidFill>
                  <a:srgbClr val="FF0000"/>
                </a:solidFill>
              </a:rPr>
              <a:t>Hot </a:t>
            </a:r>
            <a:endParaRPr lang="en-US" sz="2800" b="1" dirty="0" smtClean="0">
              <a:solidFill>
                <a:srgbClr val="FF0000"/>
              </a:solidFill>
            </a:endParaRPr>
          </a:p>
          <a:p>
            <a:pPr lvl="1" eaLnBrk="1" hangingPunct="1">
              <a:buNone/>
            </a:pPr>
            <a:endParaRPr lang="en-US" sz="2400" b="1" dirty="0" smtClean="0"/>
          </a:p>
        </p:txBody>
      </p:sp>
      <p:pic>
        <p:nvPicPr>
          <p:cNvPr id="25611" name="Picture 11" descr="mercury2"/>
          <p:cNvPicPr>
            <a:picLocks noGrp="1" noChangeAspect="1" noChangeArrowheads="1"/>
          </p:cNvPicPr>
          <p:nvPr>
            <p:ph sz="half" idx="1"/>
          </p:nvPr>
        </p:nvPicPr>
        <p:blipFill>
          <a:blip r:embed="rId4"/>
          <a:srcRect/>
          <a:stretch>
            <a:fillRect/>
          </a:stretch>
        </p:blipFill>
        <p:spPr>
          <a:xfrm>
            <a:off x="228600" y="1447800"/>
            <a:ext cx="4648200" cy="4648200"/>
          </a:xfr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5611"/>
                                        </p:tgtEl>
                                        <p:attrNameLst>
                                          <p:attrName>style.visibility</p:attrName>
                                        </p:attrNameLst>
                                      </p:cBhvr>
                                      <p:to>
                                        <p:strVal val="visible"/>
                                      </p:to>
                                    </p:set>
                                    <p:anim calcmode="lin" valueType="num">
                                      <p:cBhvr additive="base">
                                        <p:cTn id="7" dur="500" fill="hold"/>
                                        <p:tgtEl>
                                          <p:spTgt spid="25611"/>
                                        </p:tgtEl>
                                        <p:attrNameLst>
                                          <p:attrName>ppt_x</p:attrName>
                                        </p:attrNameLst>
                                      </p:cBhvr>
                                      <p:tavLst>
                                        <p:tav tm="0">
                                          <p:val>
                                            <p:strVal val="0-#ppt_w/2"/>
                                          </p:val>
                                        </p:tav>
                                        <p:tav tm="100000">
                                          <p:val>
                                            <p:strVal val="#ppt_x"/>
                                          </p:val>
                                        </p:tav>
                                      </p:tavLst>
                                    </p:anim>
                                    <p:anim calcmode="lin" valueType="num">
                                      <p:cBhvr additive="base">
                                        <p:cTn id="8" dur="500" fill="hold"/>
                                        <p:tgtEl>
                                          <p:spTgt spid="256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607">
                                            <p:txEl>
                                              <p:pRg st="0" end="0"/>
                                            </p:txEl>
                                          </p:spTgt>
                                        </p:tgtEl>
                                        <p:attrNameLst>
                                          <p:attrName>style.visibility</p:attrName>
                                        </p:attrNameLst>
                                      </p:cBhvr>
                                      <p:to>
                                        <p:strVal val="visible"/>
                                      </p:to>
                                    </p:set>
                                    <p:anim calcmode="lin" valueType="num">
                                      <p:cBhvr additive="base">
                                        <p:cTn id="13" dur="500" fill="hold"/>
                                        <p:tgtEl>
                                          <p:spTgt spid="2560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560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whoosh.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607">
                                            <p:txEl>
                                              <p:pRg st="1" end="1"/>
                                            </p:txEl>
                                          </p:spTgt>
                                        </p:tgtEl>
                                        <p:attrNameLst>
                                          <p:attrName>style.visibility</p:attrName>
                                        </p:attrNameLst>
                                      </p:cBhvr>
                                      <p:to>
                                        <p:strVal val="visible"/>
                                      </p:to>
                                    </p:set>
                                    <p:anim calcmode="lin" valueType="num">
                                      <p:cBhvr additive="base">
                                        <p:cTn id="19" dur="500" fill="hold"/>
                                        <p:tgtEl>
                                          <p:spTgt spid="2560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5607">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7" grpId="0" build="p" autoUpdateAnimBg="0"/>
    </p:bld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5"/>
          <p:cNvSpPr>
            <a:spLocks noGrp="1" noChangeArrowheads="1"/>
          </p:cNvSpPr>
          <p:nvPr>
            <p:ph type="title"/>
          </p:nvPr>
        </p:nvSpPr>
        <p:spPr>
          <a:xfrm>
            <a:off x="609600" y="0"/>
            <a:ext cx="7772400" cy="1143000"/>
          </a:xfrm>
        </p:spPr>
        <p:txBody>
          <a:bodyPr/>
          <a:lstStyle/>
          <a:p>
            <a:pPr eaLnBrk="1" hangingPunct="1"/>
            <a:r>
              <a:rPr lang="en-US" b="1" dirty="0"/>
              <a:t>Mercury </a:t>
            </a:r>
          </a:p>
        </p:txBody>
      </p:sp>
      <p:sp>
        <p:nvSpPr>
          <p:cNvPr id="25607" name="Rectangle 7"/>
          <p:cNvSpPr>
            <a:spLocks noGrp="1" noChangeArrowheads="1"/>
          </p:cNvSpPr>
          <p:nvPr>
            <p:ph type="body" sz="half" idx="2"/>
          </p:nvPr>
        </p:nvSpPr>
        <p:spPr>
          <a:xfrm>
            <a:off x="5029200" y="3276600"/>
            <a:ext cx="3810000" cy="4114800"/>
          </a:xfrm>
        </p:spPr>
        <p:txBody>
          <a:bodyPr/>
          <a:lstStyle/>
          <a:p>
            <a:pPr eaLnBrk="1" hangingPunct="1">
              <a:buFontTx/>
              <a:buNone/>
            </a:pPr>
            <a:r>
              <a:rPr lang="en-US" sz="2800" b="1" dirty="0" smtClean="0"/>
              <a:t>Large craters and volcanoes </a:t>
            </a:r>
            <a:endParaRPr lang="en-US" sz="2800" b="1" dirty="0"/>
          </a:p>
        </p:txBody>
      </p:sp>
      <p:pic>
        <p:nvPicPr>
          <p:cNvPr id="6" name="Content Placeholder 5" descr="Mercury_enhanced.JPG"/>
          <p:cNvPicPr>
            <a:picLocks noGrp="1" noChangeAspect="1"/>
          </p:cNvPicPr>
          <p:nvPr>
            <p:ph sz="half" idx="1"/>
          </p:nvPr>
        </p:nvPicPr>
        <p:blipFill>
          <a:blip r:embed="rId4"/>
          <a:stretch>
            <a:fillRect/>
          </a:stretch>
        </p:blipFill>
        <p:spPr>
          <a:xfrm>
            <a:off x="457200" y="1905000"/>
            <a:ext cx="4523750" cy="4191000"/>
          </a:xfr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607">
                                            <p:txEl>
                                              <p:pRg st="0" end="0"/>
                                            </p:txEl>
                                          </p:spTgt>
                                        </p:tgtEl>
                                        <p:attrNameLst>
                                          <p:attrName>style.visibility</p:attrName>
                                        </p:attrNameLst>
                                      </p:cBhvr>
                                      <p:to>
                                        <p:strVal val="visible"/>
                                      </p:to>
                                    </p:set>
                                    <p:anim calcmode="lin" valueType="num">
                                      <p:cBhvr additive="base">
                                        <p:cTn id="7" dur="500" fill="hold"/>
                                        <p:tgtEl>
                                          <p:spTgt spid="256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560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7" grpId="0" build="p" autoUpdateAnimBg="0"/>
    </p:bld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Rectangle 5"/>
          <p:cNvSpPr>
            <a:spLocks noGrp="1" noChangeArrowheads="1"/>
          </p:cNvSpPr>
          <p:nvPr>
            <p:ph type="title"/>
          </p:nvPr>
        </p:nvSpPr>
        <p:spPr>
          <a:xfrm>
            <a:off x="533400" y="152400"/>
            <a:ext cx="7772400" cy="1143000"/>
          </a:xfrm>
        </p:spPr>
        <p:txBody>
          <a:bodyPr/>
          <a:lstStyle/>
          <a:p>
            <a:pPr eaLnBrk="1" hangingPunct="1"/>
            <a:r>
              <a:rPr lang="en-US" b="1" dirty="0"/>
              <a:t>Sister Planet ?   </a:t>
            </a:r>
          </a:p>
        </p:txBody>
      </p:sp>
      <p:pic>
        <p:nvPicPr>
          <p:cNvPr id="71684" name="Picture 9" descr="venus"/>
          <p:cNvPicPr>
            <a:picLocks noChangeAspect="1" noChangeArrowheads="1"/>
          </p:cNvPicPr>
          <p:nvPr/>
        </p:nvPicPr>
        <p:blipFill>
          <a:blip r:embed="rId3"/>
          <a:srcRect/>
          <a:stretch>
            <a:fillRect/>
          </a:stretch>
        </p:blipFill>
        <p:spPr bwMode="auto">
          <a:xfrm>
            <a:off x="152400" y="1371600"/>
            <a:ext cx="4833938" cy="5181600"/>
          </a:xfrm>
          <a:prstGeom prst="rect">
            <a:avLst/>
          </a:prstGeom>
          <a:noFill/>
          <a:ln w="9525">
            <a:noFill/>
            <a:miter lim="800000"/>
            <a:headEnd/>
            <a:tailEnd/>
          </a:ln>
        </p:spPr>
      </p:pic>
      <p:sp>
        <p:nvSpPr>
          <p:cNvPr id="7" name="TextBox 6"/>
          <p:cNvSpPr txBox="1"/>
          <p:nvPr/>
        </p:nvSpPr>
        <p:spPr>
          <a:xfrm>
            <a:off x="5334000" y="2438400"/>
            <a:ext cx="1133644" cy="523220"/>
          </a:xfrm>
          <a:prstGeom prst="rect">
            <a:avLst/>
          </a:prstGeom>
          <a:noFill/>
        </p:spPr>
        <p:txBody>
          <a:bodyPr wrap="none" rtlCol="0">
            <a:spAutoFit/>
          </a:bodyPr>
          <a:lstStyle/>
          <a:p>
            <a:pPr>
              <a:buFont typeface="Arial"/>
              <a:buChar char="•"/>
            </a:pPr>
            <a:r>
              <a:rPr lang="en-US" sz="2800" b="1" i="0" dirty="0" smtClean="0"/>
              <a:t>Spins</a:t>
            </a:r>
            <a:endParaRPr lang="en-US" sz="2800" b="1" i="0" dirty="0"/>
          </a:p>
        </p:txBody>
      </p:sp>
      <p:sp>
        <p:nvSpPr>
          <p:cNvPr id="8" name="TextBox 7"/>
          <p:cNvSpPr txBox="1"/>
          <p:nvPr/>
        </p:nvSpPr>
        <p:spPr>
          <a:xfrm>
            <a:off x="6477000" y="2438400"/>
            <a:ext cx="1877939" cy="523220"/>
          </a:xfrm>
          <a:prstGeom prst="rect">
            <a:avLst/>
          </a:prstGeom>
          <a:noFill/>
        </p:spPr>
        <p:txBody>
          <a:bodyPr wrap="square" rtlCol="0">
            <a:spAutoFit/>
          </a:bodyPr>
          <a:lstStyle/>
          <a:p>
            <a:r>
              <a:rPr lang="en-US" sz="2800" b="1" i="0" dirty="0" err="1" smtClean="0">
                <a:solidFill>
                  <a:srgbClr val="FFFF00"/>
                </a:solidFill>
              </a:rPr>
              <a:t>sdrawkcab</a:t>
            </a:r>
            <a:endParaRPr lang="en-US" sz="2800" dirty="0">
              <a:solidFill>
                <a:srgbClr val="FFFF00"/>
              </a:solidFill>
            </a:endParaRPr>
          </a:p>
        </p:txBody>
      </p:sp>
      <p:sp>
        <p:nvSpPr>
          <p:cNvPr id="9" name="TextBox 8"/>
          <p:cNvSpPr txBox="1"/>
          <p:nvPr/>
        </p:nvSpPr>
        <p:spPr>
          <a:xfrm>
            <a:off x="5410200" y="3352800"/>
            <a:ext cx="2634054" cy="523220"/>
          </a:xfrm>
          <a:prstGeom prst="rect">
            <a:avLst/>
          </a:prstGeom>
          <a:noFill/>
        </p:spPr>
        <p:txBody>
          <a:bodyPr wrap="none" rtlCol="0">
            <a:spAutoFit/>
          </a:bodyPr>
          <a:lstStyle/>
          <a:p>
            <a:pPr>
              <a:buFont typeface="Arial"/>
              <a:buChar char="•"/>
            </a:pPr>
            <a:r>
              <a:rPr lang="en-US" sz="2800" b="1" i="0" dirty="0" smtClean="0">
                <a:solidFill>
                  <a:srgbClr val="FF0000"/>
                </a:solidFill>
              </a:rPr>
              <a:t>Hot ! Hot! Hot!</a:t>
            </a:r>
            <a:endParaRPr lang="en-US" sz="2800" b="1" i="0" dirty="0">
              <a:solidFill>
                <a:srgbClr val="FF0000"/>
              </a:solidFill>
            </a:endParaRPr>
          </a:p>
        </p:txBody>
      </p:sp>
      <p:sp>
        <p:nvSpPr>
          <p:cNvPr id="10" name="TextBox 9"/>
          <p:cNvSpPr txBox="1"/>
          <p:nvPr/>
        </p:nvSpPr>
        <p:spPr>
          <a:xfrm>
            <a:off x="3657600" y="4267201"/>
            <a:ext cx="6096000" cy="523220"/>
          </a:xfrm>
          <a:prstGeom prst="rect">
            <a:avLst/>
          </a:prstGeom>
          <a:noFill/>
        </p:spPr>
        <p:txBody>
          <a:bodyPr wrap="square" rtlCol="0">
            <a:spAutoFit/>
          </a:bodyPr>
          <a:lstStyle/>
          <a:p>
            <a:pPr lvl="4">
              <a:buFont typeface="Arial"/>
              <a:buChar char="•"/>
            </a:pPr>
            <a:r>
              <a:rPr lang="en-US" sz="2800" b="1" i="0" dirty="0" smtClean="0">
                <a:solidFill>
                  <a:srgbClr val="7DEE49"/>
                </a:solidFill>
              </a:rPr>
              <a:t>Greenhouse </a:t>
            </a:r>
            <a:r>
              <a:rPr lang="en-US" sz="2800" b="1" i="0" dirty="0" smtClean="0">
                <a:solidFill>
                  <a:srgbClr val="FF9933"/>
                </a:solidFill>
              </a:rPr>
              <a:t>effect?</a:t>
            </a:r>
            <a:endParaRPr lang="en-US" sz="2800" b="1" i="0" dirty="0">
              <a:solidFill>
                <a:srgbClr val="FF9933"/>
              </a:solidFill>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0" presetClass="entr" presetSubtype="0" fill="hold" grpId="0" nodeType="click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Effect transition="in" filter="fade">
                                      <p:cBhvr>
                                        <p:cTn id="11" dur="3000"/>
                                        <p:tgtEl>
                                          <p:spTgt spid="8"/>
                                        </p:tgtEl>
                                      </p:cBhvr>
                                    </p:animEffect>
                                    <p:anim calcmode="lin" valueType="num">
                                      <p:cBhvr>
                                        <p:cTn id="12" dur="3000" fill="hold"/>
                                        <p:tgtEl>
                                          <p:spTgt spid="8"/>
                                        </p:tgtEl>
                                        <p:attrNameLst>
                                          <p:attrName>ppt_x</p:attrName>
                                        </p:attrNameLst>
                                      </p:cBhvr>
                                      <p:tavLst>
                                        <p:tav tm="0">
                                          <p:val>
                                            <p:strVal val="#ppt_x-.1"/>
                                          </p:val>
                                        </p:tav>
                                        <p:tav tm="100000">
                                          <p:val>
                                            <p:strVal val="#ppt_x"/>
                                          </p:val>
                                        </p:tav>
                                      </p:tavLst>
                                    </p:anim>
                                    <p:anim calcmode="lin" valueType="num">
                                      <p:cBhvr>
                                        <p:cTn id="13" dur="3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900" decel="100000" fill="hold"/>
                                        <p:tgtEl>
                                          <p:spTgt spid="10"/>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685800" y="152400"/>
            <a:ext cx="7772400" cy="1143000"/>
          </a:xfrm>
        </p:spPr>
        <p:txBody>
          <a:bodyPr/>
          <a:lstStyle/>
          <a:p>
            <a:pPr eaLnBrk="1" hangingPunct="1"/>
            <a:r>
              <a:rPr lang="en-US" b="1" dirty="0"/>
              <a:t>Earth!</a:t>
            </a:r>
          </a:p>
        </p:txBody>
      </p:sp>
      <p:pic>
        <p:nvPicPr>
          <p:cNvPr id="75779" name="Picture 3" descr="earth"/>
          <p:cNvPicPr>
            <a:picLocks noChangeAspect="1" noChangeArrowheads="1"/>
          </p:cNvPicPr>
          <p:nvPr/>
        </p:nvPicPr>
        <p:blipFill>
          <a:blip r:embed="rId3"/>
          <a:srcRect/>
          <a:stretch>
            <a:fillRect/>
          </a:stretch>
        </p:blipFill>
        <p:spPr bwMode="auto">
          <a:xfrm>
            <a:off x="1676400" y="1219200"/>
            <a:ext cx="5540375" cy="5241925"/>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9875" name="Rectangle 2"/>
          <p:cNvSpPr>
            <a:spLocks noGrp="1" noChangeArrowheads="1"/>
          </p:cNvSpPr>
          <p:nvPr>
            <p:ph type="title"/>
          </p:nvPr>
        </p:nvSpPr>
        <p:spPr>
          <a:xfrm>
            <a:off x="152400" y="76200"/>
            <a:ext cx="8839200" cy="1524000"/>
          </a:xfrm>
        </p:spPr>
        <p:txBody>
          <a:bodyPr/>
          <a:lstStyle/>
          <a:p>
            <a:pPr eaLnBrk="1" hangingPunct="1"/>
            <a:r>
              <a:rPr lang="en-US" b="1" dirty="0"/>
              <a:t>Apollo 11, 1969</a:t>
            </a:r>
            <a:br>
              <a:rPr lang="en-US" b="1" dirty="0"/>
            </a:br>
            <a:r>
              <a:rPr lang="en-US" b="1" dirty="0"/>
              <a:t>“</a:t>
            </a:r>
            <a:r>
              <a:rPr lang="en-US" sz="2800" i="1" dirty="0"/>
              <a:t>One small step for a man, but a giant leap for Mankind </a:t>
            </a:r>
            <a:r>
              <a:rPr lang="en-US" b="1" dirty="0"/>
              <a:t>”</a:t>
            </a:r>
            <a:endParaRPr lang="en-US" b="1" dirty="0">
              <a:solidFill>
                <a:srgbClr val="FF0000"/>
              </a:solidFill>
            </a:endParaRPr>
          </a:p>
        </p:txBody>
      </p:sp>
      <p:graphicFrame>
        <p:nvGraphicFramePr>
          <p:cNvPr id="79874" name="Object 2"/>
          <p:cNvGraphicFramePr>
            <a:graphicFrameLocks noChangeAspect="1"/>
          </p:cNvGraphicFramePr>
          <p:nvPr>
            <p:ph idx="1"/>
          </p:nvPr>
        </p:nvGraphicFramePr>
        <p:xfrm>
          <a:off x="1371600" y="1736725"/>
          <a:ext cx="6477000" cy="4816475"/>
        </p:xfrm>
        <a:graphic>
          <a:graphicData uri="http://schemas.openxmlformats.org/presentationml/2006/ole">
            <p:oleObj spid="_x0000_s79874" name="Bitmap Image" r:id="rId4" imgW="8573697" imgH="6780952" progId="">
              <p:embed/>
            </p:oleObj>
          </a:graphicData>
        </a:graphic>
      </p:graphicFrame>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9875"/>
                                        </p:tgtEl>
                                        <p:attrNameLst>
                                          <p:attrName>style.visibility</p:attrName>
                                        </p:attrNameLst>
                                      </p:cBhvr>
                                      <p:to>
                                        <p:strVal val="visible"/>
                                      </p:to>
                                    </p:set>
                                    <p:anim calcmode="lin" valueType="num">
                                      <p:cBhvr>
                                        <p:cTn id="7" dur="1000" fill="hold"/>
                                        <p:tgtEl>
                                          <p:spTgt spid="79875"/>
                                        </p:tgtEl>
                                        <p:attrNameLst>
                                          <p:attrName>ppt_w</p:attrName>
                                        </p:attrNameLst>
                                      </p:cBhvr>
                                      <p:tavLst>
                                        <p:tav tm="0">
                                          <p:val>
                                            <p:strVal val="#ppt_w*0.70"/>
                                          </p:val>
                                        </p:tav>
                                        <p:tav tm="100000">
                                          <p:val>
                                            <p:strVal val="#ppt_w"/>
                                          </p:val>
                                        </p:tav>
                                      </p:tavLst>
                                    </p:anim>
                                    <p:anim calcmode="lin" valueType="num">
                                      <p:cBhvr>
                                        <p:cTn id="8" dur="1000" fill="hold"/>
                                        <p:tgtEl>
                                          <p:spTgt spid="79875"/>
                                        </p:tgtEl>
                                        <p:attrNameLst>
                                          <p:attrName>ppt_h</p:attrName>
                                        </p:attrNameLst>
                                      </p:cBhvr>
                                      <p:tavLst>
                                        <p:tav tm="0">
                                          <p:val>
                                            <p:strVal val="#ppt_h"/>
                                          </p:val>
                                        </p:tav>
                                        <p:tav tm="100000">
                                          <p:val>
                                            <p:strVal val="#ppt_h"/>
                                          </p:val>
                                        </p:tav>
                                      </p:tavLst>
                                    </p:anim>
                                    <p:animEffect transition="in" filter="fade">
                                      <p:cBhvr>
                                        <p:cTn id="9" dur="1000"/>
                                        <p:tgtEl>
                                          <p:spTgt spid="798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p:bld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23" name="Rectangle 2"/>
          <p:cNvSpPr>
            <a:spLocks noGrp="1" noChangeArrowheads="1"/>
          </p:cNvSpPr>
          <p:nvPr>
            <p:ph type="title"/>
          </p:nvPr>
        </p:nvSpPr>
        <p:spPr>
          <a:xfrm>
            <a:off x="609600" y="-76200"/>
            <a:ext cx="7772400" cy="1143000"/>
          </a:xfrm>
        </p:spPr>
        <p:txBody>
          <a:bodyPr/>
          <a:lstStyle/>
          <a:p>
            <a:pPr eaLnBrk="1" hangingPunct="1"/>
            <a:r>
              <a:rPr lang="en-US" b="1" dirty="0"/>
              <a:t>Apollo 17, 1972             </a:t>
            </a:r>
          </a:p>
        </p:txBody>
      </p:sp>
      <p:graphicFrame>
        <p:nvGraphicFramePr>
          <p:cNvPr id="81922" name="Object 2"/>
          <p:cNvGraphicFramePr>
            <a:graphicFrameLocks noChangeAspect="1"/>
          </p:cNvGraphicFramePr>
          <p:nvPr>
            <p:ph idx="1"/>
          </p:nvPr>
        </p:nvGraphicFramePr>
        <p:xfrm>
          <a:off x="1600200" y="990600"/>
          <a:ext cx="6019800" cy="5715000"/>
        </p:xfrm>
        <a:graphic>
          <a:graphicData uri="http://schemas.openxmlformats.org/presentationml/2006/ole">
            <p:oleObj spid="_x0000_s81922" name="Bitmap Image" r:id="rId4" imgW="9047619" imgH="9047619" progId="">
              <p:embed/>
            </p:oleObj>
          </a:graphicData>
        </a:graphic>
      </p:graphicFrame>
    </p:spTree>
  </p:cSld>
  <p:clrMapOvr>
    <a:masterClrMapping/>
  </p:clrMapOvr>
  <p:transition>
    <p:dissolv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Earthrise.jpg"/>
          <p:cNvPicPr>
            <a:picLocks noGrp="1" noChangeAspect="1"/>
          </p:cNvPicPr>
          <p:nvPr>
            <p:ph idx="1"/>
          </p:nvPr>
        </p:nvPicPr>
        <p:blipFill>
          <a:blip r:embed="rId3"/>
          <a:stretch>
            <a:fillRect/>
          </a:stretch>
        </p:blipFill>
        <p:spPr>
          <a:xfrm>
            <a:off x="914400" y="152400"/>
            <a:ext cx="6705600" cy="6705600"/>
          </a:xfrm>
        </p:spPr>
      </p:pic>
      <p:sp>
        <p:nvSpPr>
          <p:cNvPr id="81923" name="Rectangle 2"/>
          <p:cNvSpPr>
            <a:spLocks noGrp="1" noChangeArrowheads="1"/>
          </p:cNvSpPr>
          <p:nvPr>
            <p:ph type="title"/>
          </p:nvPr>
        </p:nvSpPr>
        <p:spPr>
          <a:xfrm>
            <a:off x="609600" y="-76200"/>
            <a:ext cx="7772400" cy="1143000"/>
          </a:xfrm>
        </p:spPr>
        <p:txBody>
          <a:bodyPr/>
          <a:lstStyle/>
          <a:p>
            <a:pPr eaLnBrk="1" hangingPunct="1"/>
            <a:r>
              <a:rPr lang="en-US" b="1" dirty="0" smtClean="0"/>
              <a:t>Apollo 8, 1968</a:t>
            </a:r>
            <a:endParaRPr lang="en-US" b="1" dirty="0"/>
          </a:p>
        </p:txBody>
      </p:sp>
      <p:sp>
        <p:nvSpPr>
          <p:cNvPr id="6" name="TextBox 5"/>
          <p:cNvSpPr txBox="1"/>
          <p:nvPr/>
        </p:nvSpPr>
        <p:spPr>
          <a:xfrm>
            <a:off x="1752600" y="6553200"/>
            <a:ext cx="184666" cy="769441"/>
          </a:xfrm>
          <a:prstGeom prst="rect">
            <a:avLst/>
          </a:prstGeom>
          <a:noFill/>
        </p:spPr>
        <p:txBody>
          <a:bodyPr wrap="none" rtlCol="0">
            <a:spAutoFit/>
          </a:bodyPr>
          <a:lstStyle/>
          <a:p>
            <a:endParaRPr lang="en-US" dirty="0"/>
          </a:p>
        </p:txBody>
      </p:sp>
      <p:sp>
        <p:nvSpPr>
          <p:cNvPr id="7" name="TextBox 6"/>
          <p:cNvSpPr txBox="1"/>
          <p:nvPr/>
        </p:nvSpPr>
        <p:spPr>
          <a:xfrm>
            <a:off x="2743200" y="4343400"/>
            <a:ext cx="3208673" cy="769441"/>
          </a:xfrm>
          <a:prstGeom prst="rect">
            <a:avLst/>
          </a:prstGeom>
          <a:noFill/>
        </p:spPr>
        <p:txBody>
          <a:bodyPr wrap="none" rtlCol="0">
            <a:spAutoFit/>
          </a:bodyPr>
          <a:lstStyle/>
          <a:p>
            <a:r>
              <a:rPr lang="en-US" dirty="0" smtClean="0"/>
              <a:t>Earthrise ??</a:t>
            </a:r>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0"/>
                                        <p:tgtEl>
                                          <p:spTgt spid="7"/>
                                        </p:tgtEl>
                                      </p:cBhvr>
                                    </p:animEffect>
                                    <p:anim calcmode="lin" valueType="num">
                                      <p:cBhvr>
                                        <p:cTn id="8" dur="3000" fill="hold"/>
                                        <p:tgtEl>
                                          <p:spTgt spid="7"/>
                                        </p:tgtEl>
                                        <p:attrNameLst>
                                          <p:attrName>ppt_x</p:attrName>
                                        </p:attrNameLst>
                                      </p:cBhvr>
                                      <p:tavLst>
                                        <p:tav tm="0">
                                          <p:val>
                                            <p:strVal val="#ppt_x"/>
                                          </p:val>
                                        </p:tav>
                                        <p:tav tm="100000">
                                          <p:val>
                                            <p:strVal val="#ppt_x"/>
                                          </p:val>
                                        </p:tav>
                                      </p:tavLst>
                                    </p:anim>
                                    <p:anim calcmode="lin" valueType="num">
                                      <p:cBhvr>
                                        <p:cTn id="9" dur="2700" decel="100000" fill="hold"/>
                                        <p:tgtEl>
                                          <p:spTgt spid="7"/>
                                        </p:tgtEl>
                                        <p:attrNameLst>
                                          <p:attrName>ppt_y</p:attrName>
                                        </p:attrNameLst>
                                      </p:cBhvr>
                                      <p:tavLst>
                                        <p:tav tm="0">
                                          <p:val>
                                            <p:strVal val="#ppt_y+1"/>
                                          </p:val>
                                        </p:tav>
                                        <p:tav tm="100000">
                                          <p:val>
                                            <p:strVal val="#ppt_y-.03"/>
                                          </p:val>
                                        </p:tav>
                                      </p:tavLst>
                                    </p:anim>
                                    <p:anim calcmode="lin" valueType="num">
                                      <p:cBhvr>
                                        <p:cTn id="10" dur="300" accel="100000" fill="hold">
                                          <p:stCondLst>
                                            <p:cond delay="27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41987" name="Object 2"/>
          <p:cNvGraphicFramePr>
            <a:graphicFrameLocks noChangeAspect="1"/>
          </p:cNvGraphicFramePr>
          <p:nvPr>
            <p:ph idx="1"/>
          </p:nvPr>
        </p:nvGraphicFramePr>
        <p:xfrm>
          <a:off x="0" y="2022475"/>
          <a:ext cx="9144000" cy="3768725"/>
        </p:xfrm>
        <a:graphic>
          <a:graphicData uri="http://schemas.openxmlformats.org/presentationml/2006/ole">
            <p:oleObj spid="_x0000_s83970" name="Bitmap Image" r:id="rId4" imgW="15238095" imgH="4323810" progId="">
              <p:embed/>
            </p:oleObj>
          </a:graphicData>
        </a:graphic>
      </p:graphicFrame>
      <p:sp>
        <p:nvSpPr>
          <p:cNvPr id="4" name="TextBox 3"/>
          <p:cNvSpPr txBox="1"/>
          <p:nvPr/>
        </p:nvSpPr>
        <p:spPr>
          <a:xfrm>
            <a:off x="2438400" y="990600"/>
            <a:ext cx="2284592" cy="769441"/>
          </a:xfrm>
          <a:prstGeom prst="rect">
            <a:avLst/>
          </a:prstGeom>
          <a:noFill/>
        </p:spPr>
        <p:txBody>
          <a:bodyPr wrap="none" rtlCol="0">
            <a:spAutoFit/>
          </a:bodyPr>
          <a:lstStyle/>
          <a:p>
            <a:r>
              <a:rPr lang="en-US" b="1" dirty="0" smtClean="0"/>
              <a:t>Earth??</a:t>
            </a:r>
            <a:endParaRPr lang="en-US" b="1" dirty="0"/>
          </a:p>
        </p:txBody>
      </p:sp>
      <p:sp>
        <p:nvSpPr>
          <p:cNvPr id="5" name="TextBox 4"/>
          <p:cNvSpPr txBox="1"/>
          <p:nvPr/>
        </p:nvSpPr>
        <p:spPr>
          <a:xfrm>
            <a:off x="4495800" y="990600"/>
            <a:ext cx="2927095" cy="769441"/>
          </a:xfrm>
          <a:prstGeom prst="rect">
            <a:avLst/>
          </a:prstGeom>
          <a:noFill/>
        </p:spPr>
        <p:txBody>
          <a:bodyPr wrap="none" rtlCol="0">
            <a:spAutoFit/>
          </a:bodyPr>
          <a:lstStyle/>
          <a:p>
            <a:r>
              <a:rPr lang="en-US" b="1" dirty="0" smtClean="0"/>
              <a:t>Or Mars??</a:t>
            </a:r>
            <a:endParaRPr lang="en-US" b="1"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slide(fromBottom)">
                                      <p:cBhvr>
                                        <p:cTn id="14"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b="1" dirty="0"/>
              <a:t>Inner Planets</a:t>
            </a:r>
          </a:p>
        </p:txBody>
      </p:sp>
      <p:pic>
        <p:nvPicPr>
          <p:cNvPr id="67588" name="Picture 4" descr="Terrestrial_planet_size_comparisons"/>
          <p:cNvPicPr>
            <a:picLocks noChangeAspect="1" noChangeArrowheads="1"/>
          </p:cNvPicPr>
          <p:nvPr/>
        </p:nvPicPr>
        <p:blipFill>
          <a:blip r:embed="rId3"/>
          <a:srcRect/>
          <a:stretch>
            <a:fillRect/>
          </a:stretch>
        </p:blipFill>
        <p:spPr bwMode="auto">
          <a:xfrm>
            <a:off x="0" y="2057400"/>
            <a:ext cx="9143999" cy="4111625"/>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6019" name="Picture 4" descr="dust_storm_mars"/>
          <p:cNvPicPr>
            <a:picLocks noChangeAspect="1" noChangeArrowheads="1"/>
          </p:cNvPicPr>
          <p:nvPr/>
        </p:nvPicPr>
        <p:blipFill>
          <a:blip r:embed="rId3"/>
          <a:srcRect/>
          <a:stretch>
            <a:fillRect/>
          </a:stretch>
        </p:blipFill>
        <p:spPr bwMode="auto">
          <a:xfrm>
            <a:off x="1905000" y="1066800"/>
            <a:ext cx="5562600" cy="5562600"/>
          </a:xfrm>
          <a:prstGeom prst="rect">
            <a:avLst/>
          </a:prstGeom>
          <a:noFill/>
          <a:ln w="9525">
            <a:noFill/>
            <a:miter lim="800000"/>
            <a:headEnd/>
            <a:tailEnd/>
          </a:ln>
        </p:spPr>
      </p:pic>
      <p:sp>
        <p:nvSpPr>
          <p:cNvPr id="4" name="Rectangle 3"/>
          <p:cNvSpPr/>
          <p:nvPr/>
        </p:nvSpPr>
        <p:spPr>
          <a:xfrm>
            <a:off x="0" y="5943600"/>
            <a:ext cx="4572000" cy="584776"/>
          </a:xfrm>
          <a:prstGeom prst="rect">
            <a:avLst/>
          </a:prstGeom>
        </p:spPr>
        <p:txBody>
          <a:bodyPr>
            <a:spAutoFit/>
          </a:bodyPr>
          <a:lstStyle/>
          <a:p>
            <a:r>
              <a:rPr lang="en-US" sz="3200" b="1" dirty="0" smtClean="0"/>
              <a:t> </a:t>
            </a:r>
            <a:r>
              <a:rPr lang="en-US" sz="3200" b="1" dirty="0" smtClean="0"/>
              <a:t>Dust Storm on Mars</a:t>
            </a:r>
            <a:endParaRPr lang="en-US" sz="3200" dirty="0"/>
          </a:p>
        </p:txBody>
      </p:sp>
      <p:sp>
        <p:nvSpPr>
          <p:cNvPr id="86018" name="Rectangle 2"/>
          <p:cNvSpPr>
            <a:spLocks noGrp="1" noChangeArrowheads="1"/>
          </p:cNvSpPr>
          <p:nvPr>
            <p:ph type="title"/>
          </p:nvPr>
        </p:nvSpPr>
        <p:spPr>
          <a:xfrm>
            <a:off x="609600" y="0"/>
            <a:ext cx="7772400" cy="1143000"/>
          </a:xfrm>
        </p:spPr>
        <p:txBody>
          <a:bodyPr/>
          <a:lstStyle/>
          <a:p>
            <a:pPr eaLnBrk="1" hangingPunct="1"/>
            <a:r>
              <a:rPr lang="en-US" b="1" dirty="0" smtClean="0"/>
              <a:t>What is the color of this planet?</a:t>
            </a:r>
            <a:endParaRPr lang="en-US" b="1" dirty="0"/>
          </a:p>
        </p:txBody>
      </p:sp>
    </p:spTree>
  </p:cSld>
  <p:clrMapOvr>
    <a:masterClrMapping/>
  </p:clrMapOvr>
  <p:transition>
    <p:dissolv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eaLnBrk="1" hangingPunct="1"/>
            <a:r>
              <a:rPr lang="en-US"/>
              <a:t>Jupiter</a:t>
            </a:r>
          </a:p>
        </p:txBody>
      </p:sp>
      <p:pic>
        <p:nvPicPr>
          <p:cNvPr id="133123" name="Picture 5" descr="jupiter01"/>
          <p:cNvPicPr>
            <a:picLocks noGrp="1" noChangeAspect="1" noChangeArrowheads="1"/>
          </p:cNvPicPr>
          <p:nvPr>
            <p:ph idx="1"/>
          </p:nvPr>
        </p:nvPicPr>
        <p:blipFill>
          <a:blip r:embed="rId3"/>
          <a:srcRect/>
          <a:stretch>
            <a:fillRect/>
          </a:stretch>
        </p:blipFill>
        <p:spPr>
          <a:xfrm>
            <a:off x="1295400" y="533400"/>
            <a:ext cx="5851525" cy="5867400"/>
          </a:xfrm>
          <a:noFill/>
        </p:spPr>
      </p:pic>
      <p:sp>
        <p:nvSpPr>
          <p:cNvPr id="4" name="TextBox 3"/>
          <p:cNvSpPr txBox="1"/>
          <p:nvPr/>
        </p:nvSpPr>
        <p:spPr>
          <a:xfrm>
            <a:off x="1219200" y="304800"/>
            <a:ext cx="2033321" cy="769441"/>
          </a:xfrm>
          <a:prstGeom prst="rect">
            <a:avLst/>
          </a:prstGeom>
          <a:noFill/>
        </p:spPr>
        <p:txBody>
          <a:bodyPr wrap="none" rtlCol="0">
            <a:spAutoFit/>
          </a:bodyPr>
          <a:lstStyle/>
          <a:p>
            <a:r>
              <a:rPr lang="en-US" b="1" dirty="0" smtClean="0"/>
              <a:t>Jupiter</a:t>
            </a:r>
            <a:endParaRPr lang="en-US" b="1" dirty="0"/>
          </a:p>
        </p:txBody>
      </p:sp>
    </p:spTree>
  </p:cSld>
  <p:clrMapOvr>
    <a:masterClrMapping/>
  </p:clrMapOvr>
  <p:transition>
    <p:dissolv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6499" name="Rectangle 2"/>
          <p:cNvSpPr>
            <a:spLocks noGrp="1" noChangeArrowheads="1"/>
          </p:cNvSpPr>
          <p:nvPr>
            <p:ph type="title"/>
          </p:nvPr>
        </p:nvSpPr>
        <p:spPr>
          <a:xfrm>
            <a:off x="533400" y="0"/>
            <a:ext cx="7772400" cy="1143000"/>
          </a:xfrm>
        </p:spPr>
        <p:txBody>
          <a:bodyPr/>
          <a:lstStyle/>
          <a:p>
            <a:pPr eaLnBrk="1" hangingPunct="1"/>
            <a:r>
              <a:rPr lang="en-US" b="1"/>
              <a:t>Lord of the rings</a:t>
            </a:r>
          </a:p>
        </p:txBody>
      </p:sp>
      <p:graphicFrame>
        <p:nvGraphicFramePr>
          <p:cNvPr id="106498" name="Object 2"/>
          <p:cNvGraphicFramePr>
            <a:graphicFrameLocks noChangeAspect="1"/>
          </p:cNvGraphicFramePr>
          <p:nvPr>
            <p:ph idx="1"/>
          </p:nvPr>
        </p:nvGraphicFramePr>
        <p:xfrm>
          <a:off x="0" y="0"/>
          <a:ext cx="9144000" cy="6858000"/>
        </p:xfrm>
        <a:graphic>
          <a:graphicData uri="http://schemas.openxmlformats.org/presentationml/2006/ole">
            <p:oleObj spid="_x0000_s106498" name="Bitmap Image" r:id="rId4" imgW="6095238" imgH="4571429" progId="Paint.Picture">
              <p:link updateAutomatic="1"/>
            </p:oleObj>
          </a:graphicData>
        </a:graphic>
      </p:graphicFrame>
      <p:sp>
        <p:nvSpPr>
          <p:cNvPr id="106500" name="Text Box 7"/>
          <p:cNvSpPr txBox="1">
            <a:spLocks noChangeArrowheads="1"/>
          </p:cNvSpPr>
          <p:nvPr/>
        </p:nvSpPr>
        <p:spPr bwMode="auto">
          <a:xfrm>
            <a:off x="2057400" y="0"/>
            <a:ext cx="5089525" cy="762000"/>
          </a:xfrm>
          <a:prstGeom prst="rect">
            <a:avLst/>
          </a:prstGeom>
          <a:noFill/>
          <a:ln w="9525">
            <a:noFill/>
            <a:miter lim="800000"/>
            <a:headEnd/>
            <a:tailEnd/>
          </a:ln>
        </p:spPr>
        <p:txBody>
          <a:bodyPr wrap="none">
            <a:prstTxWarp prst="textNoShape">
              <a:avLst/>
            </a:prstTxWarp>
            <a:spAutoFit/>
          </a:bodyPr>
          <a:lstStyle/>
          <a:p>
            <a:r>
              <a:rPr lang="en-US" b="1" i="0" dirty="0"/>
              <a:t>“Lord of  the Rings”</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5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0" grpId="0"/>
    </p:bld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6258" name="Picture 4" descr="Gas_giants_in_the_solar_system"/>
          <p:cNvPicPr>
            <a:picLocks noChangeAspect="1" noChangeArrowheads="1"/>
          </p:cNvPicPr>
          <p:nvPr/>
        </p:nvPicPr>
        <p:blipFill>
          <a:blip r:embed="rId3"/>
          <a:srcRect/>
          <a:stretch>
            <a:fillRect/>
          </a:stretch>
        </p:blipFill>
        <p:spPr bwMode="auto">
          <a:xfrm>
            <a:off x="3814763" y="0"/>
            <a:ext cx="5329237" cy="6858000"/>
          </a:xfrm>
          <a:prstGeom prst="rect">
            <a:avLst/>
          </a:prstGeom>
          <a:noFill/>
          <a:ln w="9525">
            <a:noFill/>
            <a:miter lim="800000"/>
            <a:headEnd/>
            <a:tailEnd/>
          </a:ln>
        </p:spPr>
      </p:pic>
      <p:sp>
        <p:nvSpPr>
          <p:cNvPr id="96259" name="Rectangle 5"/>
          <p:cNvSpPr>
            <a:spLocks noGrp="1" noChangeArrowheads="1"/>
          </p:cNvSpPr>
          <p:nvPr>
            <p:ph type="title"/>
          </p:nvPr>
        </p:nvSpPr>
        <p:spPr>
          <a:xfrm>
            <a:off x="-1981200" y="2286000"/>
            <a:ext cx="7772400" cy="1143000"/>
          </a:xfrm>
        </p:spPr>
        <p:txBody>
          <a:bodyPr/>
          <a:lstStyle/>
          <a:p>
            <a:pPr eaLnBrk="1" hangingPunct="1"/>
            <a:r>
              <a:rPr lang="en-US" sz="4000" b="1"/>
              <a:t>The Jovian </a:t>
            </a:r>
            <a:br>
              <a:rPr lang="en-US" sz="4000" b="1"/>
            </a:br>
            <a:r>
              <a:rPr lang="en-US" sz="4000" b="1"/>
              <a:t>Gas  Planets</a:t>
            </a:r>
          </a:p>
        </p:txBody>
      </p:sp>
    </p:spTree>
  </p:cSld>
  <p:clrMapOvr>
    <a:masterClrMapping/>
  </p:clrMapOvr>
  <p:transition>
    <p:dissolv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nite_sky.jpg"/>
          <p:cNvPicPr>
            <a:picLocks noChangeAspect="1"/>
          </p:cNvPicPr>
          <p:nvPr/>
        </p:nvPicPr>
        <p:blipFill>
          <a:blip r:embed="rId3"/>
          <a:stretch>
            <a:fillRect/>
          </a:stretch>
        </p:blipFill>
        <p:spPr>
          <a:xfrm>
            <a:off x="0" y="381000"/>
            <a:ext cx="9144000" cy="6978650"/>
          </a:xfrm>
          <a:prstGeom prst="rect">
            <a:avLst/>
          </a:prstGeom>
        </p:spPr>
      </p:pic>
      <p:sp>
        <p:nvSpPr>
          <p:cNvPr id="5" name="Rectangle 4"/>
          <p:cNvSpPr/>
          <p:nvPr/>
        </p:nvSpPr>
        <p:spPr>
          <a:xfrm>
            <a:off x="1447800" y="609600"/>
            <a:ext cx="6324600" cy="1446550"/>
          </a:xfrm>
          <a:prstGeom prst="rect">
            <a:avLst/>
          </a:prstGeom>
        </p:spPr>
        <p:txBody>
          <a:bodyPr wrap="square">
            <a:spAutoFit/>
          </a:bodyPr>
          <a:lstStyle/>
          <a:p>
            <a:pPr algn="ctr"/>
            <a:r>
              <a:rPr lang="en-US" dirty="0" smtClean="0"/>
              <a:t>Tonight you</a:t>
            </a:r>
            <a:r>
              <a:rPr lang="en-US" dirty="0" smtClean="0"/>
              <a:t> should be able to </a:t>
            </a:r>
            <a:r>
              <a:rPr lang="en-US" dirty="0" smtClean="0"/>
              <a:t>see:</a:t>
            </a:r>
            <a:endParaRPr lang="en-US" dirty="0"/>
          </a:p>
        </p:txBody>
      </p:sp>
      <p:sp>
        <p:nvSpPr>
          <p:cNvPr id="6" name="TextBox 5"/>
          <p:cNvSpPr txBox="1"/>
          <p:nvPr/>
        </p:nvSpPr>
        <p:spPr>
          <a:xfrm>
            <a:off x="1752600" y="2819400"/>
            <a:ext cx="2972831" cy="769441"/>
          </a:xfrm>
          <a:prstGeom prst="rect">
            <a:avLst/>
          </a:prstGeom>
          <a:noFill/>
        </p:spPr>
        <p:txBody>
          <a:bodyPr wrap="none" rtlCol="0">
            <a:spAutoFit/>
          </a:bodyPr>
          <a:lstStyle/>
          <a:p>
            <a:pPr>
              <a:buFont typeface="Arial"/>
              <a:buChar char="•"/>
            </a:pPr>
            <a:r>
              <a:rPr lang="en-US" dirty="0" smtClean="0"/>
              <a:t> the moon!!</a:t>
            </a:r>
            <a:endParaRPr lang="en-US" dirty="0"/>
          </a:p>
        </p:txBody>
      </p:sp>
      <p:sp>
        <p:nvSpPr>
          <p:cNvPr id="7" name="TextBox 6"/>
          <p:cNvSpPr txBox="1"/>
          <p:nvPr/>
        </p:nvSpPr>
        <p:spPr>
          <a:xfrm>
            <a:off x="1524000" y="3657600"/>
            <a:ext cx="6900406" cy="1446550"/>
          </a:xfrm>
          <a:prstGeom prst="rect">
            <a:avLst/>
          </a:prstGeom>
          <a:noFill/>
        </p:spPr>
        <p:txBody>
          <a:bodyPr wrap="none" rtlCol="0">
            <a:spAutoFit/>
          </a:bodyPr>
          <a:lstStyle/>
          <a:p>
            <a:pPr>
              <a:buFont typeface="Arial"/>
              <a:buChar char="•"/>
            </a:pPr>
            <a:r>
              <a:rPr lang="en-US" dirty="0" smtClean="0"/>
              <a:t> all five of the planets visible </a:t>
            </a:r>
          </a:p>
          <a:p>
            <a:r>
              <a:rPr lang="en-US" dirty="0" smtClean="0"/>
              <a:t>without a telescope!!</a:t>
            </a:r>
            <a:endParaRPr lang="en-US" dirty="0"/>
          </a:p>
        </p:txBody>
      </p:sp>
      <p:sp>
        <p:nvSpPr>
          <p:cNvPr id="8" name="TextBox 7"/>
          <p:cNvSpPr txBox="1"/>
          <p:nvPr/>
        </p:nvSpPr>
        <p:spPr>
          <a:xfrm>
            <a:off x="1524000" y="5257800"/>
            <a:ext cx="6032421" cy="769441"/>
          </a:xfrm>
          <a:prstGeom prst="rect">
            <a:avLst/>
          </a:prstGeom>
          <a:noFill/>
        </p:spPr>
        <p:txBody>
          <a:bodyPr wrap="none" rtlCol="0">
            <a:spAutoFit/>
          </a:bodyPr>
          <a:lstStyle/>
          <a:p>
            <a:pPr>
              <a:buFont typeface="Arial"/>
              <a:buChar char="•"/>
            </a:pPr>
            <a:r>
              <a:rPr lang="en-US" dirty="0" smtClean="0"/>
              <a:t> the big dipper and </a:t>
            </a:r>
            <a:r>
              <a:rPr lang="en-US" dirty="0" err="1" smtClean="0"/>
              <a:t>orion</a:t>
            </a:r>
            <a:r>
              <a:rPr lang="en-US" dirty="0" smtClean="0"/>
              <a:t> </a:t>
            </a:r>
            <a:endParaRPr lang="en-US" dirty="0"/>
          </a:p>
        </p:txBody>
      </p:sp>
      <p:sp>
        <p:nvSpPr>
          <p:cNvPr id="9" name="TextBox 8"/>
          <p:cNvSpPr txBox="1"/>
          <p:nvPr/>
        </p:nvSpPr>
        <p:spPr>
          <a:xfrm>
            <a:off x="1752600" y="2590800"/>
            <a:ext cx="5302871" cy="1446550"/>
          </a:xfrm>
          <a:prstGeom prst="rect">
            <a:avLst/>
          </a:prstGeom>
          <a:noFill/>
        </p:spPr>
        <p:txBody>
          <a:bodyPr wrap="none" rtlCol="0">
            <a:spAutoFit/>
          </a:bodyPr>
          <a:lstStyle/>
          <a:p>
            <a:r>
              <a:rPr lang="en-US" dirty="0" smtClean="0">
                <a:solidFill>
                  <a:srgbClr val="FF0000"/>
                </a:solidFill>
              </a:rPr>
              <a:t>So go out and explore</a:t>
            </a:r>
          </a:p>
          <a:p>
            <a:r>
              <a:rPr lang="en-US" dirty="0" smtClean="0">
                <a:solidFill>
                  <a:srgbClr val="FF0000"/>
                </a:solidFill>
              </a:rPr>
              <a:t> the night sky!!</a:t>
            </a:r>
            <a:endParaRPr lang="en-US" dirty="0">
              <a:solidFill>
                <a:srgbClr val="FF0000"/>
              </a:solidFill>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grpId="0" nodeType="clickEffect">
                                  <p:stCondLst>
                                    <p:cond delay="0"/>
                                  </p:stCondLst>
                                  <p:iterate type="lt">
                                    <p:tmPct val="5000"/>
                                  </p:iterate>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style.rotation</p:attrName>
                                        </p:attrNameLst>
                                      </p:cBhvr>
                                      <p:tavLst>
                                        <p:tav tm="0">
                                          <p:val>
                                            <p:fltVal val="90"/>
                                          </p:val>
                                        </p:tav>
                                        <p:tav tm="100000">
                                          <p:val>
                                            <p:fltVal val="0"/>
                                          </p:val>
                                        </p:tav>
                                      </p:tavLst>
                                    </p:anim>
                                    <p:animEffect transition="in" filter="fade">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40" presetClass="entr" presetSubtype="0" fill="hold" grpId="0" nodeType="click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1"/>
                                          </p:val>
                                        </p:tav>
                                        <p:tav tm="100000">
                                          <p:val>
                                            <p:strVal val="#ppt_x"/>
                                          </p:val>
                                        </p:tav>
                                      </p:tavLst>
                                    </p:anim>
                                    <p:anim calcmode="lin" valueType="num">
                                      <p:cBhvr>
                                        <p:cTn id="21" dur="1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iterate type="lt">
                                    <p:tmPct val="5000"/>
                                  </p:iterate>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fltVal val="0"/>
                                          </p:val>
                                        </p:tav>
                                        <p:tav tm="100000">
                                          <p:val>
                                            <p:strVal val="#ppt_w"/>
                                          </p:val>
                                        </p:tav>
                                      </p:tavLst>
                                    </p:anim>
                                    <p:anim calcmode="lin" valueType="num">
                                      <p:cBhvr>
                                        <p:cTn id="27" dur="1000" fill="hold"/>
                                        <p:tgtEl>
                                          <p:spTgt spid="8"/>
                                        </p:tgtEl>
                                        <p:attrNameLst>
                                          <p:attrName>ppt_h</p:attrName>
                                        </p:attrNameLst>
                                      </p:cBhvr>
                                      <p:tavLst>
                                        <p:tav tm="0">
                                          <p:val>
                                            <p:fltVal val="0"/>
                                          </p:val>
                                        </p:tav>
                                        <p:tav tm="100000">
                                          <p:val>
                                            <p:strVal val="#ppt_h"/>
                                          </p:val>
                                        </p:tav>
                                      </p:tavLst>
                                    </p:anim>
                                    <p:anim calcmode="lin" valueType="num">
                                      <p:cBhvr>
                                        <p:cTn id="28" dur="1000" fill="hold"/>
                                        <p:tgtEl>
                                          <p:spTgt spid="8"/>
                                        </p:tgtEl>
                                        <p:attrNameLst>
                                          <p:attrName>style.rotation</p:attrName>
                                        </p:attrNameLst>
                                      </p:cBhvr>
                                      <p:tavLst>
                                        <p:tav tm="0">
                                          <p:val>
                                            <p:fltVal val="90"/>
                                          </p:val>
                                        </p:tav>
                                        <p:tav tm="100000">
                                          <p:val>
                                            <p:fltVal val="0"/>
                                          </p:val>
                                        </p:tav>
                                      </p:tavLst>
                                    </p:anim>
                                    <p:animEffect transition="in" filter="fade">
                                      <p:cBhvr>
                                        <p:cTn id="29" dur="10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5"/>
                                        </p:tgtEl>
                                        <p:attrNameLst>
                                          <p:attrName>style.visibility</p:attrName>
                                        </p:attrNameLst>
                                      </p:cBhvr>
                                      <p:to>
                                        <p:strVal val="hidden"/>
                                      </p:to>
                                    </p:set>
                                  </p:childTnLst>
                                </p:cTn>
                              </p:par>
                              <p:par>
                                <p:cTn id="34" presetID="1" presetClass="exit" presetSubtype="0" fill="hold" grpId="1" nodeType="withEffect">
                                  <p:stCondLst>
                                    <p:cond delay="0"/>
                                  </p:stCondLst>
                                  <p:iterate type="lt">
                                    <p:tmAbs val="0"/>
                                  </p:iterate>
                                  <p:childTnLst>
                                    <p:set>
                                      <p:cBhvr>
                                        <p:cTn id="35" dur="1" fill="hold">
                                          <p:stCondLst>
                                            <p:cond delay="0"/>
                                          </p:stCondLst>
                                        </p:cTn>
                                        <p:tgtEl>
                                          <p:spTgt spid="6"/>
                                        </p:tgtEl>
                                        <p:attrNameLst>
                                          <p:attrName>style.visibility</p:attrName>
                                        </p:attrNameLst>
                                      </p:cBhvr>
                                      <p:to>
                                        <p:strVal val="hidden"/>
                                      </p:to>
                                    </p:set>
                                  </p:childTnLst>
                                </p:cTn>
                              </p:par>
                              <p:par>
                                <p:cTn id="36" presetID="1" presetClass="exit" presetSubtype="0" fill="hold" grpId="1" nodeType="withEffect">
                                  <p:stCondLst>
                                    <p:cond delay="0"/>
                                  </p:stCondLst>
                                  <p:iterate type="lt">
                                    <p:tmAbs val="0"/>
                                  </p:iterate>
                                  <p:childTnLst>
                                    <p:set>
                                      <p:cBhvr>
                                        <p:cTn id="37" dur="1" fill="hold">
                                          <p:stCondLst>
                                            <p:cond delay="0"/>
                                          </p:stCondLst>
                                        </p:cTn>
                                        <p:tgtEl>
                                          <p:spTgt spid="7"/>
                                        </p:tgtEl>
                                        <p:attrNameLst>
                                          <p:attrName>style.visibility</p:attrName>
                                        </p:attrNameLst>
                                      </p:cBhvr>
                                      <p:to>
                                        <p:strVal val="hidden"/>
                                      </p:to>
                                    </p:set>
                                  </p:childTnLst>
                                </p:cTn>
                              </p:par>
                              <p:par>
                                <p:cTn id="38" presetID="1" presetClass="exit" presetSubtype="0" fill="hold" grpId="1" nodeType="withEffect">
                                  <p:stCondLst>
                                    <p:cond delay="0"/>
                                  </p:stCondLst>
                                  <p:iterate type="lt">
                                    <p:tmAbs val="0"/>
                                  </p:iterate>
                                  <p:childTnLst>
                                    <p:set>
                                      <p:cBhvr>
                                        <p:cTn id="39" dur="1" fill="hold">
                                          <p:stCondLst>
                                            <p:cond delay="0"/>
                                          </p:stCondLst>
                                        </p:cTn>
                                        <p:tgtEl>
                                          <p:spTgt spid="8"/>
                                        </p:tgtEl>
                                        <p:attrNameLst>
                                          <p:attrName>style.visibility</p:attrName>
                                        </p:attrNameLst>
                                      </p:cBhvr>
                                      <p:to>
                                        <p:strVal val="hidden"/>
                                      </p:to>
                                    </p:set>
                                  </p:childTnLst>
                                </p:cTn>
                              </p:par>
                              <p:par>
                                <p:cTn id="40" presetID="9"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dissolv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P spid="7" grpId="0"/>
      <p:bldP spid="7" grpId="1"/>
      <p:bldP spid="8" grpId="0"/>
      <p:bldP spid="8" grpId="1"/>
      <p:bldP spid="9" grpId="0"/>
    </p:bld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ransition>
    <p:dissolv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57346" name="Object 2"/>
          <p:cNvGraphicFramePr>
            <a:graphicFrameLocks noChangeAspect="1"/>
          </p:cNvGraphicFramePr>
          <p:nvPr>
            <p:ph/>
          </p:nvPr>
        </p:nvGraphicFramePr>
        <p:xfrm>
          <a:off x="76200" y="2286000"/>
          <a:ext cx="9067800" cy="2895600"/>
        </p:xfrm>
        <a:graphic>
          <a:graphicData uri="http://schemas.openxmlformats.org/presentationml/2006/ole">
            <p:oleObj spid="_x0000_s204802" name="Image File" r:id="rId4" imgW="8190476" imgH="2361905" progId="">
              <p:embed/>
            </p:oleObj>
          </a:graphicData>
        </a:graphic>
      </p:graphicFrame>
      <p:sp>
        <p:nvSpPr>
          <p:cNvPr id="57347" name="Rectangle 4"/>
          <p:cNvSpPr>
            <a:spLocks noGrp="1" noChangeArrowheads="1"/>
          </p:cNvSpPr>
          <p:nvPr>
            <p:ph type="title" idx="4294967295"/>
          </p:nvPr>
        </p:nvSpPr>
        <p:spPr/>
        <p:txBody>
          <a:bodyPr/>
          <a:lstStyle/>
          <a:p>
            <a:pPr eaLnBrk="1" hangingPunct="1"/>
            <a:r>
              <a:rPr lang="en-US" b="1"/>
              <a:t>Before August 24</a:t>
            </a:r>
            <a:r>
              <a:rPr lang="en-US" b="1" baseline="30000"/>
              <a:t>th</a:t>
            </a:r>
            <a:r>
              <a:rPr lang="en-US" b="1"/>
              <a:t>, 2006.  </a:t>
            </a:r>
          </a:p>
        </p:txBody>
      </p:sp>
    </p:spTree>
  </p:cSld>
  <p:clrMapOvr>
    <a:masterClrMapping/>
  </p:clrMapOvr>
  <p:transition>
    <p:dissolv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85800" y="0"/>
            <a:ext cx="7772400" cy="1143000"/>
          </a:xfrm>
        </p:spPr>
        <p:txBody>
          <a:bodyPr/>
          <a:lstStyle/>
          <a:p>
            <a:pPr eaLnBrk="1" hangingPunct="1"/>
            <a:r>
              <a:rPr lang="en-US" b="1"/>
              <a:t>After August 24</a:t>
            </a:r>
            <a:r>
              <a:rPr lang="en-US" b="1" baseline="30000"/>
              <a:t>th</a:t>
            </a:r>
            <a:r>
              <a:rPr lang="en-US" b="1"/>
              <a:t>, 2006 !</a:t>
            </a:r>
          </a:p>
        </p:txBody>
      </p:sp>
      <p:sp>
        <p:nvSpPr>
          <p:cNvPr id="161795" name="Rectangle 3"/>
          <p:cNvSpPr>
            <a:spLocks noGrp="1" noChangeArrowheads="1"/>
          </p:cNvSpPr>
          <p:nvPr>
            <p:ph type="body" idx="1"/>
          </p:nvPr>
        </p:nvSpPr>
        <p:spPr/>
        <p:txBody>
          <a:bodyPr/>
          <a:lstStyle/>
          <a:p>
            <a:pPr eaLnBrk="1" hangingPunct="1"/>
            <a:endParaRPr lang="en-US"/>
          </a:p>
        </p:txBody>
      </p:sp>
      <p:pic>
        <p:nvPicPr>
          <p:cNvPr id="59396" name="Picture 4" descr="UpdatedPlanets2006"/>
          <p:cNvPicPr>
            <a:picLocks noChangeAspect="1" noChangeArrowheads="1"/>
          </p:cNvPicPr>
          <p:nvPr/>
        </p:nvPicPr>
        <p:blipFill>
          <a:blip r:embed="rId3"/>
          <a:srcRect/>
          <a:stretch>
            <a:fillRect/>
          </a:stretch>
        </p:blipFill>
        <p:spPr bwMode="auto">
          <a:xfrm>
            <a:off x="0" y="1295400"/>
            <a:ext cx="9144000" cy="51435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nodePh="1">
                                  <p:stCondLst>
                                    <p:cond delay="0"/>
                                  </p:stCondLst>
                                  <p:endCondLst>
                                    <p:cond evt="begin" delay="0">
                                      <p:tn val="5"/>
                                    </p:cond>
                                  </p:endCondLst>
                                  <p:iterate type="wd">
                                    <p:tmPct val="100000"/>
                                  </p:iterate>
                                  <p:childTnLst>
                                    <p:set>
                                      <p:cBhvr>
                                        <p:cTn id="6" dur="1" fill="hold">
                                          <p:stCondLst>
                                            <p:cond delay="0"/>
                                          </p:stCondLst>
                                        </p:cTn>
                                        <p:tgtEl>
                                          <p:spTgt spid="161795">
                                            <p:txEl>
                                              <p:pRg st="0" end="0"/>
                                            </p:txEl>
                                          </p:spTgt>
                                        </p:tgtEl>
                                        <p:attrNameLst>
                                          <p:attrName>style.visibility</p:attrName>
                                        </p:attrNameLst>
                                      </p:cBhvr>
                                      <p:to>
                                        <p:strVal val="visible"/>
                                      </p:to>
                                    </p:set>
                                    <p:anim calcmode="lin" valueType="num">
                                      <p:cBhvr additive="base">
                                        <p:cTn id="7" dur="300" fill="hold"/>
                                        <p:tgtEl>
                                          <p:spTgt spid="161795">
                                            <p:txEl>
                                              <p:pRg st="0" end="0"/>
                                            </p:txEl>
                                          </p:spTgt>
                                        </p:tgtEl>
                                        <p:attrNameLst>
                                          <p:attrName>ppt_x</p:attrName>
                                        </p:attrNameLst>
                                      </p:cBhvr>
                                      <p:tavLst>
                                        <p:tav tm="0">
                                          <p:val>
                                            <p:strVal val="#ppt_x"/>
                                          </p:val>
                                        </p:tav>
                                        <p:tav tm="100000">
                                          <p:val>
                                            <p:strVal val="#ppt_x"/>
                                          </p:val>
                                        </p:tav>
                                      </p:tavLst>
                                    </p:anim>
                                    <p:anim calcmode="lin" valueType="num">
                                      <p:cBhvr additive="base">
                                        <p:cTn id="8" dur="300" fill="hold"/>
                                        <p:tgtEl>
                                          <p:spTgt spid="161795">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5" grpId="0" build="p" autoUpdateAnimBg="0"/>
    </p:bld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7218" name="Picture 4" descr="pluto_system"/>
          <p:cNvPicPr>
            <a:picLocks noChangeAspect="1" noChangeArrowheads="1"/>
          </p:cNvPicPr>
          <p:nvPr/>
        </p:nvPicPr>
        <p:blipFill>
          <a:blip r:embed="rId3"/>
          <a:srcRect/>
          <a:stretch>
            <a:fillRect/>
          </a:stretch>
        </p:blipFill>
        <p:spPr bwMode="auto">
          <a:xfrm>
            <a:off x="1600200" y="0"/>
            <a:ext cx="6034088" cy="68580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24930" name="Picture 4" descr="sedna_noon"/>
          <p:cNvPicPr>
            <a:picLocks noChangeAspect="1" noChangeArrowheads="1"/>
          </p:cNvPicPr>
          <p:nvPr/>
        </p:nvPicPr>
        <p:blipFill>
          <a:blip r:embed="rId3"/>
          <a:srcRect/>
          <a:stretch>
            <a:fillRect/>
          </a:stretch>
        </p:blipFill>
        <p:spPr bwMode="auto">
          <a:xfrm>
            <a:off x="838200" y="944563"/>
            <a:ext cx="7391400" cy="5913437"/>
          </a:xfrm>
          <a:prstGeom prst="rect">
            <a:avLst/>
          </a:prstGeom>
          <a:noFill/>
          <a:ln w="9525">
            <a:noFill/>
            <a:miter lim="800000"/>
            <a:headEnd/>
            <a:tailEnd/>
          </a:ln>
        </p:spPr>
      </p:pic>
      <p:sp>
        <p:nvSpPr>
          <p:cNvPr id="124931" name="Rectangle 8"/>
          <p:cNvSpPr>
            <a:spLocks noGrp="1" noChangeArrowheads="1"/>
          </p:cNvSpPr>
          <p:nvPr>
            <p:ph type="title"/>
          </p:nvPr>
        </p:nvSpPr>
        <p:spPr>
          <a:xfrm>
            <a:off x="762000" y="0"/>
            <a:ext cx="7772400" cy="1143000"/>
          </a:xfrm>
        </p:spPr>
        <p:txBody>
          <a:bodyPr/>
          <a:lstStyle/>
          <a:p>
            <a:pPr eaLnBrk="1" hangingPunct="1"/>
            <a:r>
              <a:rPr lang="en-US" b="1"/>
              <a:t>Noon on Sedna !</a:t>
            </a:r>
          </a:p>
        </p:txBody>
      </p:sp>
    </p:spTree>
  </p:cSld>
  <p:clrMapOvr>
    <a:masterClrMapping/>
  </p:clrMapOvr>
  <p:transition>
    <p:dissolv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endParaRPr lang="en-US" b="1" dirty="0"/>
          </a:p>
        </p:txBody>
      </p:sp>
      <p:sp>
        <p:nvSpPr>
          <p:cNvPr id="65539" name="Rectangle 3"/>
          <p:cNvSpPr>
            <a:spLocks noGrp="1" noChangeArrowheads="1"/>
          </p:cNvSpPr>
          <p:nvPr>
            <p:ph type="body" idx="1"/>
          </p:nvPr>
        </p:nvSpPr>
        <p:spPr/>
        <p:txBody>
          <a:bodyPr/>
          <a:lstStyle/>
          <a:p>
            <a:pPr eaLnBrk="1" hangingPunct="1"/>
            <a:endParaRPr lang="en-US"/>
          </a:p>
        </p:txBody>
      </p:sp>
    </p:spTree>
  </p:cSld>
  <p:clrMapOvr>
    <a:masterClrMapping/>
  </p:clrMapOvr>
  <p:transition>
    <p:dissolv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dissolve/>
  </p:transition>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dissolve/>
  </p:transition>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ransition>
    <p:dissolve/>
  </p:transition>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ransition>
    <p:dissolve/>
  </p:transition>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8547" name="Rectangle 2"/>
          <p:cNvSpPr>
            <a:spLocks noGrp="1" noChangeArrowheads="1"/>
          </p:cNvSpPr>
          <p:nvPr>
            <p:ph type="title"/>
          </p:nvPr>
        </p:nvSpPr>
        <p:spPr>
          <a:xfrm>
            <a:off x="685800" y="0"/>
            <a:ext cx="7772400" cy="1143000"/>
          </a:xfrm>
        </p:spPr>
        <p:txBody>
          <a:bodyPr/>
          <a:lstStyle/>
          <a:p>
            <a:pPr eaLnBrk="1" hangingPunct="1"/>
            <a:r>
              <a:rPr lang="en-US" b="1"/>
              <a:t>Storms and Seasons on Saturn?</a:t>
            </a:r>
          </a:p>
        </p:txBody>
      </p:sp>
      <p:graphicFrame>
        <p:nvGraphicFramePr>
          <p:cNvPr id="32771" name="Object 2"/>
          <p:cNvGraphicFramePr>
            <a:graphicFrameLocks noChangeAspect="1"/>
          </p:cNvGraphicFramePr>
          <p:nvPr>
            <p:ph sz="half" idx="1"/>
          </p:nvPr>
        </p:nvGraphicFramePr>
        <p:xfrm>
          <a:off x="4267200" y="3352800"/>
          <a:ext cx="4495800" cy="2808288"/>
        </p:xfrm>
        <a:graphic>
          <a:graphicData uri="http://schemas.openxmlformats.org/presentationml/2006/ole">
            <p:oleObj spid="_x0000_s108546" name="Bitmap Image" r:id="rId4" imgW="7621064" imgH="4761905" progId="">
              <p:embed/>
            </p:oleObj>
          </a:graphicData>
        </a:graphic>
      </p:graphicFrame>
      <p:sp>
        <p:nvSpPr>
          <p:cNvPr id="32772" name="Rectangle 4"/>
          <p:cNvSpPr>
            <a:spLocks noGrp="1" noChangeArrowheads="1"/>
          </p:cNvSpPr>
          <p:nvPr>
            <p:ph type="body" sz="half" idx="2"/>
          </p:nvPr>
        </p:nvSpPr>
        <p:spPr>
          <a:xfrm>
            <a:off x="5029200" y="1371600"/>
            <a:ext cx="3810000" cy="4114800"/>
          </a:xfrm>
        </p:spPr>
        <p:txBody>
          <a:bodyPr/>
          <a:lstStyle/>
          <a:p>
            <a:pPr eaLnBrk="1" hangingPunct="1"/>
            <a:r>
              <a:rPr lang="en-US" sz="2800" b="1"/>
              <a:t>Saturn’s axis is tilted </a:t>
            </a:r>
          </a:p>
          <a:p>
            <a:pPr eaLnBrk="1" hangingPunct="1"/>
            <a:r>
              <a:rPr lang="en-US" sz="2800" b="1"/>
              <a:t>Each season is 7 years long </a:t>
            </a:r>
            <a:endParaRPr lang="en-US" sz="2800"/>
          </a:p>
        </p:txBody>
      </p:sp>
      <p:pic>
        <p:nvPicPr>
          <p:cNvPr id="108549" name="Picture 5" descr="dragonstorm"/>
          <p:cNvPicPr>
            <a:picLocks noChangeAspect="1" noChangeArrowheads="1"/>
          </p:cNvPicPr>
          <p:nvPr/>
        </p:nvPicPr>
        <p:blipFill>
          <a:blip r:embed="rId5"/>
          <a:srcRect/>
          <a:stretch>
            <a:fillRect/>
          </a:stretch>
        </p:blipFill>
        <p:spPr bwMode="auto">
          <a:xfrm>
            <a:off x="457200" y="1295400"/>
            <a:ext cx="3352800" cy="3352800"/>
          </a:xfrm>
          <a:prstGeom prst="rect">
            <a:avLst/>
          </a:prstGeom>
          <a:noFill/>
          <a:ln w="9525">
            <a:noFill/>
            <a:miter lim="800000"/>
            <a:headEnd/>
            <a:tailEnd/>
          </a:ln>
        </p:spPr>
      </p:pic>
      <p:sp>
        <p:nvSpPr>
          <p:cNvPr id="108550" name="Text Box 6"/>
          <p:cNvSpPr txBox="1">
            <a:spLocks noChangeArrowheads="1"/>
          </p:cNvSpPr>
          <p:nvPr/>
        </p:nvSpPr>
        <p:spPr bwMode="auto">
          <a:xfrm>
            <a:off x="533400" y="4800600"/>
            <a:ext cx="3405188" cy="519113"/>
          </a:xfrm>
          <a:prstGeom prst="rect">
            <a:avLst/>
          </a:prstGeom>
          <a:noFill/>
          <a:ln w="9525">
            <a:noFill/>
            <a:miter lim="800000"/>
            <a:headEnd/>
            <a:tailEnd/>
          </a:ln>
        </p:spPr>
        <p:txBody>
          <a:bodyPr wrap="none">
            <a:prstTxWarp prst="textNoShape">
              <a:avLst/>
            </a:prstTxWarp>
            <a:spAutoFit/>
          </a:bodyPr>
          <a:lstStyle/>
          <a:p>
            <a:r>
              <a:rPr lang="en-US" sz="2800" b="1" i="0"/>
              <a:t>The “Dragon Storm”</a:t>
            </a:r>
          </a:p>
        </p:txBody>
      </p:sp>
      <p:sp>
        <p:nvSpPr>
          <p:cNvPr id="108551" name="Text Box 7"/>
          <p:cNvSpPr txBox="1">
            <a:spLocks noChangeArrowheads="1"/>
          </p:cNvSpPr>
          <p:nvPr/>
        </p:nvSpPr>
        <p:spPr bwMode="auto">
          <a:xfrm>
            <a:off x="457200" y="5410200"/>
            <a:ext cx="3460750" cy="519113"/>
          </a:xfrm>
          <a:prstGeom prst="rect">
            <a:avLst/>
          </a:prstGeom>
          <a:noFill/>
          <a:ln w="9525">
            <a:noFill/>
            <a:miter lim="800000"/>
            <a:headEnd/>
            <a:tailEnd/>
          </a:ln>
        </p:spPr>
        <p:txBody>
          <a:bodyPr wrap="none">
            <a:prstTxWarp prst="textNoShape">
              <a:avLst/>
            </a:prstTxWarp>
            <a:spAutoFit/>
          </a:bodyPr>
          <a:lstStyle/>
          <a:p>
            <a:r>
              <a:rPr lang="en-US" sz="2800" b="1" i="0"/>
              <a:t>Float in the bathtub!!</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27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277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27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build="p" autoUpdateAnimBg="0"/>
    </p:bld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112642" name="Object 2"/>
          <p:cNvGraphicFramePr>
            <a:graphicFrameLocks noChangeAspect="1"/>
          </p:cNvGraphicFramePr>
          <p:nvPr>
            <p:ph idx="1"/>
          </p:nvPr>
        </p:nvGraphicFramePr>
        <p:xfrm>
          <a:off x="0" y="0"/>
          <a:ext cx="9144000" cy="6858000"/>
        </p:xfrm>
        <a:graphic>
          <a:graphicData uri="http://schemas.openxmlformats.org/presentationml/2006/ole">
            <p:oleObj spid="_x0000_s112642" name="Bitmap Image" r:id="rId4" imgW="6095238" imgH="4571429" progId="">
              <p:embed/>
            </p:oleObj>
          </a:graphicData>
        </a:graphic>
      </p:graphicFrame>
      <p:sp>
        <p:nvSpPr>
          <p:cNvPr id="112643" name="Rectangle 6"/>
          <p:cNvSpPr>
            <a:spLocks noGrp="1" noChangeArrowheads="1"/>
          </p:cNvSpPr>
          <p:nvPr>
            <p:ph type="title"/>
          </p:nvPr>
        </p:nvSpPr>
        <p:spPr>
          <a:xfrm>
            <a:off x="609600" y="0"/>
            <a:ext cx="7772400" cy="1143000"/>
          </a:xfrm>
        </p:spPr>
        <p:txBody>
          <a:bodyPr/>
          <a:lstStyle/>
          <a:p>
            <a:pPr eaLnBrk="1" hangingPunct="1"/>
            <a:r>
              <a:rPr lang="en-US" b="1"/>
              <a:t>Uranus</a:t>
            </a:r>
          </a:p>
        </p:txBody>
      </p:sp>
    </p:spTree>
  </p:cSld>
  <p:clrMapOvr>
    <a:masterClrMapping/>
  </p:clrMapOvr>
  <p:transition>
    <p:dissolv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4691" name="Rectangle 2"/>
          <p:cNvSpPr>
            <a:spLocks noGrp="1" noChangeArrowheads="1"/>
          </p:cNvSpPr>
          <p:nvPr>
            <p:ph type="title"/>
          </p:nvPr>
        </p:nvSpPr>
        <p:spPr/>
        <p:txBody>
          <a:bodyPr/>
          <a:lstStyle/>
          <a:p>
            <a:pPr eaLnBrk="1" hangingPunct="1"/>
            <a:r>
              <a:rPr lang="en-US" b="1"/>
              <a:t>Neptune</a:t>
            </a:r>
          </a:p>
        </p:txBody>
      </p:sp>
      <p:graphicFrame>
        <p:nvGraphicFramePr>
          <p:cNvPr id="114690" name="Object 2"/>
          <p:cNvGraphicFramePr>
            <a:graphicFrameLocks noChangeAspect="1"/>
          </p:cNvGraphicFramePr>
          <p:nvPr>
            <p:ph idx="1"/>
          </p:nvPr>
        </p:nvGraphicFramePr>
        <p:xfrm>
          <a:off x="0" y="0"/>
          <a:ext cx="9144000" cy="6858000"/>
        </p:xfrm>
        <a:graphic>
          <a:graphicData uri="http://schemas.openxmlformats.org/presentationml/2006/ole">
            <p:oleObj spid="_x0000_s114690" name="Bitmap Image" r:id="rId4" imgW="6095238" imgH="4571429" progId="">
              <p:embed/>
            </p:oleObj>
          </a:graphicData>
        </a:graphic>
      </p:graphicFrame>
      <p:sp>
        <p:nvSpPr>
          <p:cNvPr id="114692" name="Text Box 4"/>
          <p:cNvSpPr txBox="1">
            <a:spLocks noChangeArrowheads="1"/>
          </p:cNvSpPr>
          <p:nvPr/>
        </p:nvSpPr>
        <p:spPr bwMode="auto">
          <a:xfrm>
            <a:off x="1889125" y="557213"/>
            <a:ext cx="184150" cy="762000"/>
          </a:xfrm>
          <a:prstGeom prst="rect">
            <a:avLst/>
          </a:prstGeom>
          <a:noFill/>
          <a:ln w="9525">
            <a:noFill/>
            <a:miter lim="800000"/>
            <a:headEnd/>
            <a:tailEnd/>
          </a:ln>
        </p:spPr>
        <p:txBody>
          <a:bodyPr wrap="none">
            <a:prstTxWarp prst="textNoShape">
              <a:avLst/>
            </a:prstTxWarp>
            <a:spAutoFit/>
          </a:bodyPr>
          <a:lstStyle/>
          <a:p>
            <a:endParaRPr lang="en-US"/>
          </a:p>
        </p:txBody>
      </p:sp>
      <p:sp>
        <p:nvSpPr>
          <p:cNvPr id="114693" name="Text Box 5"/>
          <p:cNvSpPr txBox="1">
            <a:spLocks noChangeArrowheads="1"/>
          </p:cNvSpPr>
          <p:nvPr/>
        </p:nvSpPr>
        <p:spPr bwMode="auto">
          <a:xfrm>
            <a:off x="2971800" y="533400"/>
            <a:ext cx="2201863" cy="762000"/>
          </a:xfrm>
          <a:prstGeom prst="rect">
            <a:avLst/>
          </a:prstGeom>
          <a:noFill/>
          <a:ln w="9525">
            <a:noFill/>
            <a:miter lim="800000"/>
            <a:headEnd/>
            <a:tailEnd/>
          </a:ln>
        </p:spPr>
        <p:txBody>
          <a:bodyPr wrap="none">
            <a:prstTxWarp prst="textNoShape">
              <a:avLst/>
            </a:prstTxWarp>
            <a:spAutoFit/>
          </a:bodyPr>
          <a:lstStyle/>
          <a:p>
            <a:r>
              <a:rPr lang="en-US" b="1" i="0"/>
              <a:t>Neptune</a:t>
            </a:r>
          </a:p>
        </p:txBody>
      </p:sp>
    </p:spTree>
  </p:cSld>
  <p:clrMapOvr>
    <a:masterClrMapping/>
  </p:clrMapOvr>
  <p:transition>
    <p:dissolv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533400" y="0"/>
            <a:ext cx="7772400" cy="1143000"/>
          </a:xfrm>
        </p:spPr>
        <p:txBody>
          <a:bodyPr/>
          <a:lstStyle/>
          <a:p>
            <a:pPr eaLnBrk="1" hangingPunct="1"/>
            <a:r>
              <a:rPr lang="en-US" b="1"/>
              <a:t>What happened to Pluto?</a:t>
            </a:r>
          </a:p>
        </p:txBody>
      </p:sp>
      <p:pic>
        <p:nvPicPr>
          <p:cNvPr id="118787" name="Picture 4" descr="pluto_moons"/>
          <p:cNvPicPr>
            <a:picLocks noChangeAspect="1" noChangeArrowheads="1"/>
          </p:cNvPicPr>
          <p:nvPr/>
        </p:nvPicPr>
        <p:blipFill>
          <a:blip r:embed="rId3"/>
          <a:srcRect/>
          <a:stretch>
            <a:fillRect/>
          </a:stretch>
        </p:blipFill>
        <p:spPr bwMode="auto">
          <a:xfrm>
            <a:off x="838200" y="990600"/>
            <a:ext cx="7620000" cy="57150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9267" name="Rectangle 2"/>
          <p:cNvSpPr>
            <a:spLocks noGrp="1" noChangeArrowheads="1"/>
          </p:cNvSpPr>
          <p:nvPr>
            <p:ph type="title"/>
          </p:nvPr>
        </p:nvSpPr>
        <p:spPr>
          <a:xfrm>
            <a:off x="685800" y="0"/>
            <a:ext cx="7772400" cy="1143000"/>
          </a:xfrm>
        </p:spPr>
        <p:txBody>
          <a:bodyPr/>
          <a:lstStyle/>
          <a:p>
            <a:pPr eaLnBrk="1" hangingPunct="1"/>
            <a:r>
              <a:rPr lang="en-US" b="1"/>
              <a:t>Mars Plates</a:t>
            </a:r>
          </a:p>
        </p:txBody>
      </p:sp>
      <p:graphicFrame>
        <p:nvGraphicFramePr>
          <p:cNvPr id="139266" name="Object 2"/>
          <p:cNvGraphicFramePr>
            <a:graphicFrameLocks noChangeAspect="1"/>
          </p:cNvGraphicFramePr>
          <p:nvPr>
            <p:ph idx="1"/>
          </p:nvPr>
        </p:nvGraphicFramePr>
        <p:xfrm>
          <a:off x="990600" y="1143000"/>
          <a:ext cx="7162800" cy="5475288"/>
        </p:xfrm>
        <a:graphic>
          <a:graphicData uri="http://schemas.openxmlformats.org/presentationml/2006/ole">
            <p:oleObj spid="_x0000_s139266" name="Bitmap Image" r:id="rId4" imgW="10190476" imgH="7790476" progId="">
              <p:embed/>
            </p:oleObj>
          </a:graphicData>
        </a:graphic>
      </p:graphicFrame>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Default Design">
  <a:themeElements>
    <a:clrScheme name="Custom 1">
      <a:dk1>
        <a:srgbClr val="808080"/>
      </a:dk1>
      <a:lt1>
        <a:srgbClr val="FF9933"/>
      </a:lt1>
      <a:dk2>
        <a:srgbClr val="003366"/>
      </a:dk2>
      <a:lt2>
        <a:srgbClr val="FF9933"/>
      </a:lt2>
      <a:accent1>
        <a:srgbClr val="00CC99"/>
      </a:accent1>
      <a:accent2>
        <a:srgbClr val="3333CC"/>
      </a:accent2>
      <a:accent3>
        <a:srgbClr val="AAADB8"/>
      </a:accent3>
      <a:accent4>
        <a:srgbClr val="DA822A"/>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400" b="0" i="1" u="none" strike="noStrike" cap="none" normalizeH="0" baseline="0">
            <a:ln>
              <a:noFill/>
            </a:ln>
            <a:solidFill>
              <a:srgbClr val="FF9900"/>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400" b="0" i="1" u="none" strike="noStrike" cap="none" normalizeH="0" baseline="0">
            <a:ln>
              <a:noFill/>
            </a:ln>
            <a:solidFill>
              <a:srgbClr val="FF9900"/>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
    <a:dk1>
      <a:srgbClr val="808080"/>
    </a:dk1>
    <a:lt1>
      <a:srgbClr val="FF9933"/>
    </a:lt1>
    <a:dk2>
      <a:srgbClr val="000066"/>
    </a:dk2>
    <a:lt2>
      <a:srgbClr val="FF9933"/>
    </a:lt2>
    <a:accent1>
      <a:srgbClr val="00CC99"/>
    </a:accent1>
    <a:accent2>
      <a:srgbClr val="3333CC"/>
    </a:accent2>
    <a:accent3>
      <a:srgbClr val="AAAAB8"/>
    </a:accent3>
    <a:accent4>
      <a:srgbClr val="DA822A"/>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
    <a:dk1>
      <a:srgbClr val="808080"/>
    </a:dk1>
    <a:lt1>
      <a:srgbClr val="FF9933"/>
    </a:lt1>
    <a:dk2>
      <a:srgbClr val="000000"/>
    </a:dk2>
    <a:lt2>
      <a:srgbClr val="FF9933"/>
    </a:lt2>
    <a:accent1>
      <a:srgbClr val="00CC99"/>
    </a:accent1>
    <a:accent2>
      <a:srgbClr val="3333CC"/>
    </a:accent2>
    <a:accent3>
      <a:srgbClr val="AAAAAA"/>
    </a:accent3>
    <a:accent4>
      <a:srgbClr val="DA822A"/>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30389</TotalTime>
  <Words>9151</Words>
  <Application>Microsoft PowerPoint</Application>
  <PresentationFormat>On-screen Show (4:3)</PresentationFormat>
  <Paragraphs>515</Paragraphs>
  <Slides>66</Slides>
  <Notes>61</Notes>
  <HiddenSlides>0</HiddenSlides>
  <MMClips>2</MMClips>
  <ScaleCrop>false</ScaleCrop>
  <HeadingPairs>
    <vt:vector size="8" baseType="variant">
      <vt:variant>
        <vt:lpstr>Design Template</vt:lpstr>
      </vt:variant>
      <vt:variant>
        <vt:i4>1</vt:i4>
      </vt:variant>
      <vt:variant>
        <vt:lpstr>Links</vt:lpstr>
      </vt:variant>
      <vt:variant>
        <vt:i4>1</vt:i4>
      </vt:variant>
      <vt:variant>
        <vt:lpstr>Embedded OLE Servers</vt:lpstr>
      </vt:variant>
      <vt:variant>
        <vt:i4>2</vt:i4>
      </vt:variant>
      <vt:variant>
        <vt:lpstr>Slide Titles</vt:lpstr>
      </vt:variant>
      <vt:variant>
        <vt:i4>66</vt:i4>
      </vt:variant>
    </vt:vector>
  </HeadingPairs>
  <TitlesOfParts>
    <vt:vector size="70" baseType="lpstr">
      <vt:lpstr>Default Design</vt:lpstr>
      <vt:lpstr>???</vt:lpstr>
      <vt:lpstr>Bitmap Image</vt:lpstr>
      <vt:lpstr>Image File</vt:lpstr>
      <vt:lpstr>Slide 1</vt:lpstr>
      <vt:lpstr>Slide 2</vt:lpstr>
      <vt:lpstr>Where is Home?</vt:lpstr>
      <vt:lpstr>Regnart Elementary School         </vt:lpstr>
      <vt:lpstr>Where is Home?</vt:lpstr>
      <vt:lpstr>Cupertino</vt:lpstr>
      <vt:lpstr>Where is Home?</vt:lpstr>
      <vt:lpstr>Santa Clara County</vt:lpstr>
      <vt:lpstr>Where is Home?</vt:lpstr>
      <vt:lpstr>California</vt:lpstr>
      <vt:lpstr>Where is Home?</vt:lpstr>
      <vt:lpstr>United States of America</vt:lpstr>
      <vt:lpstr>Where is Home?</vt:lpstr>
      <vt:lpstr>North America</vt:lpstr>
      <vt:lpstr>Where is Home?</vt:lpstr>
      <vt:lpstr>Our Earth</vt:lpstr>
      <vt:lpstr>Where is Home?</vt:lpstr>
      <vt:lpstr>The Solar System</vt:lpstr>
      <vt:lpstr>Where is Home?</vt:lpstr>
      <vt:lpstr>Milky Way</vt:lpstr>
      <vt:lpstr>Where is Home?</vt:lpstr>
      <vt:lpstr>Local group </vt:lpstr>
      <vt:lpstr>..but what can we see in the night sky?</vt:lpstr>
      <vt:lpstr>Slide 24</vt:lpstr>
      <vt:lpstr>Which is the star closest to us?</vt:lpstr>
      <vt:lpstr>The sun with a different pair of x-ray goggles!</vt:lpstr>
      <vt:lpstr>Solar flares</vt:lpstr>
      <vt:lpstr>Solar flares close-up</vt:lpstr>
      <vt:lpstr>Slide 29</vt:lpstr>
      <vt:lpstr>Slide 30</vt:lpstr>
      <vt:lpstr>Sun Spot</vt:lpstr>
      <vt:lpstr>But what stars can we see in the night sky?</vt:lpstr>
      <vt:lpstr>Orion the hunter</vt:lpstr>
      <vt:lpstr>   Orion the hunter</vt:lpstr>
      <vt:lpstr>Slide 35</vt:lpstr>
      <vt:lpstr>Slide 36</vt:lpstr>
      <vt:lpstr>..but what ELSE  can we see in the night sky?</vt:lpstr>
      <vt:lpstr>Mercury </vt:lpstr>
      <vt:lpstr>Mercury </vt:lpstr>
      <vt:lpstr>Sister Planet ?   </vt:lpstr>
      <vt:lpstr>Earth!</vt:lpstr>
      <vt:lpstr>Apollo 11, 1969 “One small step for a man, but a giant leap for Mankind ”</vt:lpstr>
      <vt:lpstr>Apollo 17, 1972             </vt:lpstr>
      <vt:lpstr>Apollo 8, 1968</vt:lpstr>
      <vt:lpstr>Slide 45</vt:lpstr>
      <vt:lpstr>Inner Planets</vt:lpstr>
      <vt:lpstr>What is the color of this planet?</vt:lpstr>
      <vt:lpstr>Jupiter</vt:lpstr>
      <vt:lpstr>Lord of the rings</vt:lpstr>
      <vt:lpstr>The Jovian  Gas  Planets</vt:lpstr>
      <vt:lpstr>Slide 51</vt:lpstr>
      <vt:lpstr>Slide 52</vt:lpstr>
      <vt:lpstr>Before August 24th, 2006.  </vt:lpstr>
      <vt:lpstr>After August 24th, 2006 !</vt:lpstr>
      <vt:lpstr>Slide 55</vt:lpstr>
      <vt:lpstr>Noon on Sedna !</vt:lpstr>
      <vt:lpstr>Slide 57</vt:lpstr>
      <vt:lpstr>Slide 58</vt:lpstr>
      <vt:lpstr>Slide 59</vt:lpstr>
      <vt:lpstr>Slide 60</vt:lpstr>
      <vt:lpstr>Slide 61</vt:lpstr>
      <vt:lpstr>Storms and Seasons on Saturn?</vt:lpstr>
      <vt:lpstr>Uranus</vt:lpstr>
      <vt:lpstr>Neptune</vt:lpstr>
      <vt:lpstr>What happened to Pluto?</vt:lpstr>
      <vt:lpstr>Mars Plates</vt:lpstr>
    </vt:vector>
  </TitlesOfParts>
  <Manager/>
  <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Unknown User</dc:creator>
  <cp:keywords/>
  <dc:description/>
  <cp:lastModifiedBy>LabAstro</cp:lastModifiedBy>
  <cp:revision>518</cp:revision>
  <dcterms:created xsi:type="dcterms:W3CDTF">2012-02-28T03:51:54Z</dcterms:created>
  <dcterms:modified xsi:type="dcterms:W3CDTF">2012-03-01T19:46:06Z</dcterms:modified>
  <cp:category/>
</cp:coreProperties>
</file>